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Libre Baskerville" panose="02000000000000000000" pitchFamily="2" charset="0"/>
      <p:regular r:id="rId14"/>
    </p:embeddedFont>
    <p:embeddedFont>
      <p:font typeface="Open Sans" panose="020B0606030504020204" pitchFamily="3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0" d="100"/>
          <a:sy n="60" d="100"/>
        </p:scale>
        <p:origin x="1061" y="28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442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38927"/>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Path Planning for AI Drone Delivery Systems</a:t>
            </a:r>
            <a:endParaRPr lang="en-US" sz="4450" dirty="0"/>
          </a:p>
        </p:txBody>
      </p:sp>
      <p:sp>
        <p:nvSpPr>
          <p:cNvPr id="4" name="Text 1"/>
          <p:cNvSpPr/>
          <p:nvPr/>
        </p:nvSpPr>
        <p:spPr>
          <a:xfrm>
            <a:off x="793789" y="254424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Welcome to this presentation on path planning for AI drone delivery systems. We will explore the innovative technologies and the transformative potential of this rapidly growing field.</a:t>
            </a:r>
            <a:endParaRPr lang="en-US" sz="1750" dirty="0"/>
          </a:p>
        </p:txBody>
      </p:sp>
      <p:sp>
        <p:nvSpPr>
          <p:cNvPr id="5" name="TextBox 4">
            <a:extLst>
              <a:ext uri="{FF2B5EF4-FFF2-40B4-BE49-F238E27FC236}">
                <a16:creationId xmlns:a16="http://schemas.microsoft.com/office/drawing/2014/main" id="{4F452B74-F059-9CD1-7230-A82F1460E4F7}"/>
              </a:ext>
            </a:extLst>
          </p:cNvPr>
          <p:cNvSpPr txBox="1"/>
          <p:nvPr/>
        </p:nvSpPr>
        <p:spPr>
          <a:xfrm>
            <a:off x="793790" y="4483100"/>
            <a:ext cx="7556420" cy="2985433"/>
          </a:xfrm>
          <a:prstGeom prst="rect">
            <a:avLst/>
          </a:prstGeom>
          <a:noFill/>
        </p:spPr>
        <p:txBody>
          <a:bodyPr wrap="square" rtlCol="0">
            <a:spAutoFit/>
          </a:bodyPr>
          <a:lstStyle/>
          <a:p>
            <a:r>
              <a:rPr lang="en-US" sz="2400" b="1" dirty="0">
                <a:solidFill>
                  <a:schemeClr val="tx1">
                    <a:lumMod val="85000"/>
                    <a:lumOff val="15000"/>
                  </a:schemeClr>
                </a:solidFill>
                <a:latin typeface="Libre Baskerville" panose="02000000000000000000" pitchFamily="2" charset="0"/>
                <a:ea typeface="Open Sans" panose="020B0606030504020204" pitchFamily="34" charset="0"/>
                <a:cs typeface="Open Sans" panose="020B0606030504020204" pitchFamily="34" charset="0"/>
              </a:rPr>
              <a:t>Team Name : </a:t>
            </a:r>
            <a:r>
              <a:rPr lang="en-US" sz="2400" dirty="0">
                <a:solidFill>
                  <a:schemeClr val="tx1">
                    <a:lumMod val="85000"/>
                    <a:lumOff val="15000"/>
                  </a:schemeClr>
                </a:solidFill>
                <a:latin typeface="Libre Baskerville" panose="02000000000000000000" pitchFamily="2" charset="0"/>
                <a:ea typeface="Open Sans" panose="020B0606030504020204" pitchFamily="34" charset="0"/>
                <a:cs typeface="Open Sans" panose="020B0606030504020204" pitchFamily="34" charset="0"/>
              </a:rPr>
              <a:t>Warriors</a:t>
            </a:r>
          </a:p>
          <a:p>
            <a:r>
              <a:rPr lang="en-US" sz="2400" b="1" dirty="0">
                <a:solidFill>
                  <a:schemeClr val="tx1">
                    <a:lumMod val="85000"/>
                    <a:lumOff val="15000"/>
                  </a:schemeClr>
                </a:solidFill>
                <a:latin typeface="Libre Baskerville" panose="02000000000000000000" pitchFamily="2" charset="0"/>
                <a:ea typeface="Open Sans" panose="020B0606030504020204" pitchFamily="34" charset="0"/>
                <a:cs typeface="Open Sans" panose="020B0606030504020204" pitchFamily="34" charset="0"/>
              </a:rPr>
              <a:t>Team Members : </a:t>
            </a:r>
            <a:r>
              <a:rPr lang="en-US" sz="2400" dirty="0" err="1">
                <a:solidFill>
                  <a:schemeClr val="tx1">
                    <a:lumMod val="85000"/>
                    <a:lumOff val="15000"/>
                  </a:schemeClr>
                </a:solidFill>
                <a:latin typeface="Libre Baskerville" panose="02000000000000000000" pitchFamily="2" charset="0"/>
                <a:ea typeface="Open Sans" panose="020B0606030504020204" pitchFamily="34" charset="0"/>
                <a:cs typeface="Open Sans" panose="020B0606030504020204" pitchFamily="34" charset="0"/>
              </a:rPr>
              <a:t>A.Srimukhi</a:t>
            </a:r>
            <a:endParaRPr lang="en-US" sz="2400" dirty="0">
              <a:solidFill>
                <a:schemeClr val="tx1">
                  <a:lumMod val="85000"/>
                  <a:lumOff val="15000"/>
                </a:schemeClr>
              </a:solidFill>
              <a:latin typeface="Libre Baskerville" panose="02000000000000000000" pitchFamily="2" charset="0"/>
              <a:ea typeface="Open Sans" panose="020B0606030504020204" pitchFamily="34" charset="0"/>
              <a:cs typeface="Open Sans" panose="020B0606030504020204" pitchFamily="34" charset="0"/>
            </a:endParaRPr>
          </a:p>
          <a:p>
            <a:r>
              <a:rPr lang="en-IN" sz="2400" dirty="0">
                <a:solidFill>
                  <a:schemeClr val="tx1">
                    <a:lumMod val="85000"/>
                    <a:lumOff val="15000"/>
                  </a:schemeClr>
                </a:solidFill>
                <a:latin typeface="Libre Baskerville" panose="02000000000000000000" pitchFamily="2" charset="0"/>
                <a:ea typeface="Open Sans" panose="020B0606030504020204" pitchFamily="34" charset="0"/>
                <a:cs typeface="Open Sans" panose="020B0606030504020204" pitchFamily="34" charset="0"/>
              </a:rPr>
              <a:t>                                </a:t>
            </a:r>
            <a:r>
              <a:rPr lang="en-IN" sz="2400" dirty="0" err="1">
                <a:solidFill>
                  <a:schemeClr val="tx1">
                    <a:lumMod val="85000"/>
                    <a:lumOff val="15000"/>
                  </a:schemeClr>
                </a:solidFill>
                <a:latin typeface="Libre Baskerville" panose="02000000000000000000" pitchFamily="2" charset="0"/>
                <a:ea typeface="Open Sans" panose="020B0606030504020204" pitchFamily="34" charset="0"/>
                <a:cs typeface="Open Sans" panose="020B0606030504020204" pitchFamily="34" charset="0"/>
              </a:rPr>
              <a:t>P.Saikranthi</a:t>
            </a:r>
            <a:r>
              <a:rPr lang="en-IN" sz="2400" dirty="0">
                <a:solidFill>
                  <a:schemeClr val="tx1">
                    <a:lumMod val="85000"/>
                    <a:lumOff val="15000"/>
                  </a:schemeClr>
                </a:solidFill>
                <a:latin typeface="Libre Baskerville" panose="02000000000000000000" pitchFamily="2" charset="0"/>
                <a:ea typeface="Open Sans" panose="020B0606030504020204" pitchFamily="34" charset="0"/>
                <a:cs typeface="Open Sans" panose="020B0606030504020204" pitchFamily="34" charset="0"/>
              </a:rPr>
              <a:t> Kumar</a:t>
            </a:r>
          </a:p>
          <a:p>
            <a:r>
              <a:rPr lang="en-IN" sz="2400" dirty="0">
                <a:solidFill>
                  <a:schemeClr val="tx1">
                    <a:lumMod val="85000"/>
                    <a:lumOff val="15000"/>
                  </a:schemeClr>
                </a:solidFill>
                <a:latin typeface="Libre Baskerville" panose="02000000000000000000" pitchFamily="2" charset="0"/>
                <a:ea typeface="Open Sans" panose="020B0606030504020204" pitchFamily="34" charset="0"/>
                <a:cs typeface="Open Sans" panose="020B0606030504020204" pitchFamily="34" charset="0"/>
              </a:rPr>
              <a:t>                                </a:t>
            </a:r>
            <a:r>
              <a:rPr lang="en-IN" sz="2400" dirty="0" err="1">
                <a:solidFill>
                  <a:schemeClr val="tx1">
                    <a:lumMod val="85000"/>
                    <a:lumOff val="15000"/>
                  </a:schemeClr>
                </a:solidFill>
                <a:latin typeface="Libre Baskerville" panose="02000000000000000000" pitchFamily="2" charset="0"/>
                <a:ea typeface="Open Sans" panose="020B0606030504020204" pitchFamily="34" charset="0"/>
                <a:cs typeface="Open Sans" panose="020B0606030504020204" pitchFamily="34" charset="0"/>
              </a:rPr>
              <a:t>V.Shashikanth</a:t>
            </a:r>
            <a:endParaRPr lang="en-IN" sz="2400" dirty="0">
              <a:solidFill>
                <a:schemeClr val="tx1">
                  <a:lumMod val="85000"/>
                  <a:lumOff val="15000"/>
                </a:schemeClr>
              </a:solidFill>
              <a:latin typeface="Libre Baskerville" panose="02000000000000000000" pitchFamily="2" charset="0"/>
              <a:ea typeface="Open Sans" panose="020B0606030504020204" pitchFamily="34" charset="0"/>
              <a:cs typeface="Open Sans" panose="020B0606030504020204" pitchFamily="34" charset="0"/>
            </a:endParaRPr>
          </a:p>
          <a:p>
            <a:endParaRPr lang="en-IN" sz="2400" dirty="0">
              <a:solidFill>
                <a:schemeClr val="tx1">
                  <a:lumMod val="85000"/>
                  <a:lumOff val="15000"/>
                </a:schemeClr>
              </a:solidFill>
              <a:latin typeface="Libre Baskerville" panose="02000000000000000000" pitchFamily="2" charset="0"/>
              <a:ea typeface="Open Sans" panose="020B0606030504020204" pitchFamily="34" charset="0"/>
              <a:cs typeface="Open Sans" panose="020B0606030504020204" pitchFamily="34" charset="0"/>
            </a:endParaRPr>
          </a:p>
          <a:p>
            <a:r>
              <a:rPr lang="en-IN" sz="2400" b="1" dirty="0">
                <a:solidFill>
                  <a:schemeClr val="tx1">
                    <a:lumMod val="85000"/>
                    <a:lumOff val="15000"/>
                  </a:schemeClr>
                </a:solidFill>
                <a:latin typeface="Libre Baskerville" panose="02000000000000000000" pitchFamily="2" charset="0"/>
                <a:ea typeface="Open Sans" panose="020B0606030504020204" pitchFamily="34" charset="0"/>
                <a:cs typeface="Open Sans" panose="020B0606030504020204" pitchFamily="34" charset="0"/>
              </a:rPr>
              <a:t>AI HACK DAY 2025</a:t>
            </a:r>
          </a:p>
          <a:p>
            <a:r>
              <a:rPr lang="en-IN" sz="2400" b="1" dirty="0">
                <a:solidFill>
                  <a:schemeClr val="tx1">
                    <a:lumMod val="85000"/>
                    <a:lumOff val="15000"/>
                  </a:schemeClr>
                </a:solidFill>
                <a:latin typeface="Libre Baskerville" panose="02000000000000000000" pitchFamily="2" charset="0"/>
                <a:ea typeface="Open Sans" panose="020B0606030504020204" pitchFamily="34" charset="0"/>
                <a:cs typeface="Open Sans" panose="020B0606030504020204" pitchFamily="34" charset="0"/>
              </a:rPr>
              <a:t>Date : </a:t>
            </a:r>
            <a:r>
              <a:rPr lang="en-IN" sz="2400" dirty="0">
                <a:solidFill>
                  <a:schemeClr val="tx1">
                    <a:lumMod val="85000"/>
                    <a:lumOff val="15000"/>
                  </a:schemeClr>
                </a:solidFill>
                <a:latin typeface="Libre Baskerville" panose="02000000000000000000" pitchFamily="2" charset="0"/>
                <a:ea typeface="Open Sans" panose="020B0606030504020204" pitchFamily="34" charset="0"/>
                <a:cs typeface="Open Sans" panose="020B0606030504020204" pitchFamily="34" charset="0"/>
              </a:rPr>
              <a:t>25</a:t>
            </a:r>
            <a:r>
              <a:rPr lang="en-IN" sz="2400" baseline="30000" dirty="0">
                <a:solidFill>
                  <a:schemeClr val="tx1">
                    <a:lumMod val="85000"/>
                    <a:lumOff val="15000"/>
                  </a:schemeClr>
                </a:solidFill>
                <a:latin typeface="Libre Baskerville" panose="02000000000000000000" pitchFamily="2" charset="0"/>
                <a:ea typeface="Open Sans" panose="020B0606030504020204" pitchFamily="34" charset="0"/>
                <a:cs typeface="Open Sans" panose="020B0606030504020204" pitchFamily="34" charset="0"/>
              </a:rPr>
              <a:t>th</a:t>
            </a:r>
            <a:r>
              <a:rPr lang="en-IN" sz="2400" dirty="0">
                <a:solidFill>
                  <a:schemeClr val="tx1">
                    <a:lumMod val="85000"/>
                    <a:lumOff val="15000"/>
                  </a:schemeClr>
                </a:solidFill>
                <a:latin typeface="Libre Baskerville" panose="02000000000000000000" pitchFamily="2" charset="0"/>
                <a:ea typeface="Open Sans" panose="020B0606030504020204" pitchFamily="34" charset="0"/>
                <a:cs typeface="Open Sans" panose="020B0606030504020204" pitchFamily="34" charset="0"/>
              </a:rPr>
              <a:t> January 2025</a:t>
            </a:r>
          </a:p>
          <a:p>
            <a:endParaRPr lang="en-IN" sz="20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2862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Conclusion: the role of AI in the future of logistics</a:t>
            </a:r>
            <a:endParaRPr lang="en-US" sz="4450" dirty="0"/>
          </a:p>
        </p:txBody>
      </p:sp>
      <p:sp>
        <p:nvSpPr>
          <p:cNvPr id="4" name="Text 1"/>
          <p:cNvSpPr/>
          <p:nvPr/>
        </p:nvSpPr>
        <p:spPr>
          <a:xfrm>
            <a:off x="6280190" y="408634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AI-powered drone delivery systems are revolutionizing the logistics industry, offering numerous benefits in terms of efficiency, accessibility, and sustainability. As technology continues to evolve, we can expect even more innovative and transformative applications of AI in the future of logistics.</a:t>
            </a:r>
            <a:endParaRPr lang="en-US" sz="1750" dirty="0"/>
          </a:p>
        </p:txBody>
      </p:sp>
      <p:sp>
        <p:nvSpPr>
          <p:cNvPr id="5" name="Rectangle 4">
            <a:extLst>
              <a:ext uri="{FF2B5EF4-FFF2-40B4-BE49-F238E27FC236}">
                <a16:creationId xmlns:a16="http://schemas.microsoft.com/office/drawing/2014/main" id="{5FFC495F-04C7-F64C-AEFE-06E00C760AB5}"/>
              </a:ext>
            </a:extLst>
          </p:cNvPr>
          <p:cNvSpPr/>
          <p:nvPr/>
        </p:nvSpPr>
        <p:spPr>
          <a:xfrm>
            <a:off x="12790715" y="7587344"/>
            <a:ext cx="1774371" cy="57694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441F3-E989-9044-9ACF-FE4F656F992F}"/>
              </a:ext>
            </a:extLst>
          </p:cNvPr>
          <p:cNvSpPr txBox="1"/>
          <p:nvPr/>
        </p:nvSpPr>
        <p:spPr>
          <a:xfrm>
            <a:off x="2152650" y="2791361"/>
            <a:ext cx="10325100" cy="1446550"/>
          </a:xfrm>
          <a:prstGeom prst="rect">
            <a:avLst/>
          </a:prstGeom>
          <a:noFill/>
        </p:spPr>
        <p:txBody>
          <a:bodyPr wrap="square" rtlCol="0">
            <a:spAutoFit/>
          </a:bodyPr>
          <a:lstStyle/>
          <a:p>
            <a:r>
              <a:rPr lang="en-US" sz="8000" dirty="0">
                <a:solidFill>
                  <a:srgbClr val="403CCF"/>
                </a:solidFill>
                <a:latin typeface="Libre Baskerville" pitchFamily="34" charset="0"/>
                <a:ea typeface="Libre Baskerville" pitchFamily="34" charset="-122"/>
                <a:cs typeface="Libre Baskerville" pitchFamily="34" charset="-120"/>
              </a:rPr>
              <a:t>      </a:t>
            </a:r>
            <a:r>
              <a:rPr lang="en-US" sz="8800" dirty="0">
                <a:solidFill>
                  <a:srgbClr val="403CCF"/>
                </a:solidFill>
                <a:latin typeface="Libre Baskerville" pitchFamily="34" charset="0"/>
                <a:ea typeface="Libre Baskerville" pitchFamily="34" charset="-122"/>
                <a:cs typeface="Libre Baskerville" pitchFamily="34" charset="-120"/>
              </a:rPr>
              <a:t>Thank you</a:t>
            </a:r>
            <a:endParaRPr lang="en-IN" sz="8800" dirty="0"/>
          </a:p>
        </p:txBody>
      </p:sp>
    </p:spTree>
    <p:extLst>
      <p:ext uri="{BB962C8B-B14F-4D97-AF65-F5344CB8AC3E}">
        <p14:creationId xmlns:p14="http://schemas.microsoft.com/office/powerpoint/2010/main" val="2549142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58509"/>
            <a:ext cx="12474654"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Introduction to AI-powered drone delivery</a:t>
            </a:r>
            <a:endParaRPr lang="en-US" sz="4450" dirty="0"/>
          </a:p>
        </p:txBody>
      </p:sp>
      <p:sp>
        <p:nvSpPr>
          <p:cNvPr id="3" name="Text 1"/>
          <p:cNvSpPr/>
          <p:nvPr/>
        </p:nvSpPr>
        <p:spPr>
          <a:xfrm>
            <a:off x="793790" y="3634264"/>
            <a:ext cx="3663196" cy="354330"/>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Revolutionizing Logistics</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AI drone delivery is revolutionizing the logistics industry, offering faster and more efficient delivery solutions. This technology holds immense potential for streamlining operations and reducing delivery times.</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Expanding Reach</a:t>
            </a:r>
            <a:endParaRPr lang="en-US" sz="2200" dirty="0"/>
          </a:p>
        </p:txBody>
      </p:sp>
      <p:sp>
        <p:nvSpPr>
          <p:cNvPr id="6" name="Text 4"/>
          <p:cNvSpPr/>
          <p:nvPr/>
        </p:nvSpPr>
        <p:spPr>
          <a:xfrm>
            <a:off x="7599521" y="4215408"/>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It also expands access to remote areas and underserved communities, bridging geographical gaps and promoting inclusivity in the delivery process.</a:t>
            </a:r>
            <a:endParaRPr lang="en-US" sz="1750" dirty="0"/>
          </a:p>
        </p:txBody>
      </p:sp>
      <p:sp>
        <p:nvSpPr>
          <p:cNvPr id="7" name="Rectangle 6">
            <a:extLst>
              <a:ext uri="{FF2B5EF4-FFF2-40B4-BE49-F238E27FC236}">
                <a16:creationId xmlns:a16="http://schemas.microsoft.com/office/drawing/2014/main" id="{632AC07B-FE45-45B9-B6F7-93712E1749BB}"/>
              </a:ext>
            </a:extLst>
          </p:cNvPr>
          <p:cNvSpPr/>
          <p:nvPr/>
        </p:nvSpPr>
        <p:spPr>
          <a:xfrm>
            <a:off x="12790715" y="7587344"/>
            <a:ext cx="1774371" cy="57694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8641" y="793433"/>
            <a:ext cx="7579519" cy="1396841"/>
          </a:xfrm>
          <a:prstGeom prst="rect">
            <a:avLst/>
          </a:prstGeom>
          <a:noFill/>
          <a:ln/>
        </p:spPr>
        <p:txBody>
          <a:bodyPr wrap="square" lIns="0" tIns="0" rIns="0" bIns="0" rtlCol="0" anchor="t"/>
          <a:lstStyle/>
          <a:p>
            <a:pPr marL="0" indent="0">
              <a:lnSpc>
                <a:spcPts val="5450"/>
              </a:lnSpc>
              <a:buNone/>
            </a:pPr>
            <a:r>
              <a:rPr lang="en-US" sz="4350" dirty="0">
                <a:solidFill>
                  <a:srgbClr val="403CCF"/>
                </a:solidFill>
                <a:latin typeface="Libre Baskerville" pitchFamily="34" charset="0"/>
                <a:ea typeface="Libre Baskerville" pitchFamily="34" charset="-122"/>
                <a:cs typeface="Libre Baskerville" pitchFamily="34" charset="-120"/>
              </a:rPr>
              <a:t>Innovations in drone autonomy and navigation</a:t>
            </a:r>
            <a:endParaRPr lang="en-US" sz="4350" dirty="0"/>
          </a:p>
        </p:txBody>
      </p:sp>
      <p:sp>
        <p:nvSpPr>
          <p:cNvPr id="4" name="Shape 1"/>
          <p:cNvSpPr/>
          <p:nvPr/>
        </p:nvSpPr>
        <p:spPr>
          <a:xfrm>
            <a:off x="6268641" y="2776776"/>
            <a:ext cx="502801" cy="502801"/>
          </a:xfrm>
          <a:prstGeom prst="roundRect">
            <a:avLst>
              <a:gd name="adj" fmla="val 6668"/>
            </a:avLst>
          </a:prstGeom>
          <a:solidFill>
            <a:srgbClr val="EAE8F3"/>
          </a:solidFill>
          <a:ln/>
        </p:spPr>
      </p:sp>
      <p:sp>
        <p:nvSpPr>
          <p:cNvPr id="5" name="Text 2"/>
          <p:cNvSpPr/>
          <p:nvPr/>
        </p:nvSpPr>
        <p:spPr>
          <a:xfrm>
            <a:off x="6445210" y="2860477"/>
            <a:ext cx="149543" cy="335280"/>
          </a:xfrm>
          <a:prstGeom prst="rect">
            <a:avLst/>
          </a:prstGeom>
          <a:noFill/>
          <a:ln/>
        </p:spPr>
        <p:txBody>
          <a:bodyPr wrap="none" lIns="0" tIns="0" rIns="0" bIns="0" rtlCol="0" anchor="t"/>
          <a:lstStyle/>
          <a:p>
            <a:pPr marL="0" indent="0" algn="ctr">
              <a:lnSpc>
                <a:spcPts val="2600"/>
              </a:lnSpc>
              <a:buNone/>
            </a:pPr>
            <a:r>
              <a:rPr lang="en-US" sz="2600" dirty="0">
                <a:solidFill>
                  <a:srgbClr val="49495A"/>
                </a:solidFill>
                <a:latin typeface="Libre Baskerville" pitchFamily="34" charset="0"/>
                <a:ea typeface="Libre Baskerville" pitchFamily="34" charset="-122"/>
                <a:cs typeface="Libre Baskerville" pitchFamily="34" charset="-120"/>
              </a:rPr>
              <a:t>1</a:t>
            </a:r>
            <a:endParaRPr lang="en-US" sz="2600" dirty="0"/>
          </a:p>
        </p:txBody>
      </p:sp>
      <p:sp>
        <p:nvSpPr>
          <p:cNvPr id="6" name="Text 3"/>
          <p:cNvSpPr/>
          <p:nvPr/>
        </p:nvSpPr>
        <p:spPr>
          <a:xfrm>
            <a:off x="6994922" y="2776776"/>
            <a:ext cx="2793921" cy="349210"/>
          </a:xfrm>
          <a:prstGeom prst="rect">
            <a:avLst/>
          </a:prstGeom>
          <a:noFill/>
          <a:ln/>
        </p:spPr>
        <p:txBody>
          <a:bodyPr wrap="none" lIns="0" tIns="0" rIns="0" bIns="0" rtlCol="0" anchor="t"/>
          <a:lstStyle/>
          <a:p>
            <a:pPr marL="0" indent="0">
              <a:lnSpc>
                <a:spcPts val="2700"/>
              </a:lnSpc>
              <a:buNone/>
            </a:pPr>
            <a:r>
              <a:rPr lang="en-US" sz="2150" dirty="0">
                <a:solidFill>
                  <a:srgbClr val="49495A"/>
                </a:solidFill>
                <a:latin typeface="Libre Baskerville" pitchFamily="34" charset="0"/>
                <a:ea typeface="Libre Baskerville" pitchFamily="34" charset="-122"/>
                <a:cs typeface="Libre Baskerville" pitchFamily="34" charset="-120"/>
              </a:rPr>
              <a:t>Advanced Sensors</a:t>
            </a:r>
            <a:endParaRPr lang="en-US" sz="2150" dirty="0"/>
          </a:p>
        </p:txBody>
      </p:sp>
      <p:sp>
        <p:nvSpPr>
          <p:cNvPr id="7" name="Text 4"/>
          <p:cNvSpPr/>
          <p:nvPr/>
        </p:nvSpPr>
        <p:spPr>
          <a:xfrm>
            <a:off x="6994922" y="3260050"/>
            <a:ext cx="2951798" cy="2145268"/>
          </a:xfrm>
          <a:prstGeom prst="rect">
            <a:avLst/>
          </a:prstGeom>
          <a:noFill/>
          <a:ln/>
        </p:spPr>
        <p:txBody>
          <a:bodyPr wrap="square" lIns="0" tIns="0" rIns="0" bIns="0" rtlCol="0" anchor="t"/>
          <a:lstStyle/>
          <a:p>
            <a:pPr marL="0" indent="0">
              <a:lnSpc>
                <a:spcPts val="2800"/>
              </a:lnSpc>
              <a:buNone/>
            </a:pPr>
            <a:r>
              <a:rPr lang="en-US" sz="1750" dirty="0">
                <a:solidFill>
                  <a:srgbClr val="49495A"/>
                </a:solidFill>
                <a:latin typeface="Open Sans" pitchFamily="34" charset="0"/>
                <a:ea typeface="Open Sans" pitchFamily="34" charset="-122"/>
                <a:cs typeface="Open Sans" pitchFamily="34" charset="-120"/>
              </a:rPr>
              <a:t>Modern drones are equipped with sophisticated sensors, including cameras, lidar, and radar, allowing for accurate perception of their surroundings.</a:t>
            </a:r>
            <a:endParaRPr lang="en-US" sz="1750" dirty="0"/>
          </a:p>
        </p:txBody>
      </p:sp>
      <p:sp>
        <p:nvSpPr>
          <p:cNvPr id="8" name="Shape 5"/>
          <p:cNvSpPr/>
          <p:nvPr/>
        </p:nvSpPr>
        <p:spPr>
          <a:xfrm>
            <a:off x="10170200" y="2776776"/>
            <a:ext cx="502801" cy="502801"/>
          </a:xfrm>
          <a:prstGeom prst="roundRect">
            <a:avLst>
              <a:gd name="adj" fmla="val 6668"/>
            </a:avLst>
          </a:prstGeom>
          <a:solidFill>
            <a:srgbClr val="EAE8F3"/>
          </a:solidFill>
          <a:ln/>
        </p:spPr>
      </p:sp>
      <p:sp>
        <p:nvSpPr>
          <p:cNvPr id="9" name="Text 6"/>
          <p:cNvSpPr/>
          <p:nvPr/>
        </p:nvSpPr>
        <p:spPr>
          <a:xfrm>
            <a:off x="10318313" y="2860477"/>
            <a:ext cx="206573" cy="335280"/>
          </a:xfrm>
          <a:prstGeom prst="rect">
            <a:avLst/>
          </a:prstGeom>
          <a:noFill/>
          <a:ln/>
        </p:spPr>
        <p:txBody>
          <a:bodyPr wrap="none" lIns="0" tIns="0" rIns="0" bIns="0" rtlCol="0" anchor="t"/>
          <a:lstStyle/>
          <a:p>
            <a:pPr marL="0" indent="0" algn="ctr">
              <a:lnSpc>
                <a:spcPts val="2600"/>
              </a:lnSpc>
              <a:buNone/>
            </a:pPr>
            <a:r>
              <a:rPr lang="en-US" sz="2600" dirty="0">
                <a:solidFill>
                  <a:srgbClr val="49495A"/>
                </a:solidFill>
                <a:latin typeface="Libre Baskerville" pitchFamily="34" charset="0"/>
                <a:ea typeface="Libre Baskerville" pitchFamily="34" charset="-122"/>
                <a:cs typeface="Libre Baskerville" pitchFamily="34" charset="-120"/>
              </a:rPr>
              <a:t>2</a:t>
            </a:r>
            <a:endParaRPr lang="en-US" sz="2600" dirty="0"/>
          </a:p>
        </p:txBody>
      </p:sp>
      <p:sp>
        <p:nvSpPr>
          <p:cNvPr id="10" name="Text 7"/>
          <p:cNvSpPr/>
          <p:nvPr/>
        </p:nvSpPr>
        <p:spPr>
          <a:xfrm>
            <a:off x="10896481" y="2776776"/>
            <a:ext cx="2951798" cy="698421"/>
          </a:xfrm>
          <a:prstGeom prst="rect">
            <a:avLst/>
          </a:prstGeom>
          <a:noFill/>
          <a:ln/>
        </p:spPr>
        <p:txBody>
          <a:bodyPr wrap="square" lIns="0" tIns="0" rIns="0" bIns="0" rtlCol="0" anchor="t"/>
          <a:lstStyle/>
          <a:p>
            <a:pPr marL="0" indent="0">
              <a:lnSpc>
                <a:spcPts val="2700"/>
              </a:lnSpc>
              <a:buNone/>
            </a:pPr>
            <a:r>
              <a:rPr lang="en-US" sz="2150" dirty="0">
                <a:solidFill>
                  <a:srgbClr val="49495A"/>
                </a:solidFill>
                <a:latin typeface="Libre Baskerville" pitchFamily="34" charset="0"/>
                <a:ea typeface="Libre Baskerville" pitchFamily="34" charset="-122"/>
                <a:cs typeface="Libre Baskerville" pitchFamily="34" charset="-120"/>
              </a:rPr>
              <a:t>Autonomous Navigation</a:t>
            </a:r>
            <a:endParaRPr lang="en-US" sz="2150" dirty="0"/>
          </a:p>
        </p:txBody>
      </p:sp>
      <p:sp>
        <p:nvSpPr>
          <p:cNvPr id="11" name="Text 8"/>
          <p:cNvSpPr/>
          <p:nvPr/>
        </p:nvSpPr>
        <p:spPr>
          <a:xfrm>
            <a:off x="10896481" y="3609261"/>
            <a:ext cx="2951798" cy="1787723"/>
          </a:xfrm>
          <a:prstGeom prst="rect">
            <a:avLst/>
          </a:prstGeom>
          <a:noFill/>
          <a:ln/>
        </p:spPr>
        <p:txBody>
          <a:bodyPr wrap="square" lIns="0" tIns="0" rIns="0" bIns="0" rtlCol="0" anchor="t"/>
          <a:lstStyle/>
          <a:p>
            <a:pPr marL="0" indent="0">
              <a:lnSpc>
                <a:spcPts val="2800"/>
              </a:lnSpc>
              <a:buNone/>
            </a:pPr>
            <a:r>
              <a:rPr lang="en-US" sz="1750" dirty="0">
                <a:solidFill>
                  <a:srgbClr val="49495A"/>
                </a:solidFill>
                <a:latin typeface="Open Sans" pitchFamily="34" charset="0"/>
                <a:ea typeface="Open Sans" pitchFamily="34" charset="-122"/>
                <a:cs typeface="Open Sans" pitchFamily="34" charset="-120"/>
              </a:rPr>
              <a:t>AI algorithms enable autonomous navigation, allowing drones to plan optimal flight paths and avoid obstacles in real-time.</a:t>
            </a:r>
            <a:endParaRPr lang="en-US" sz="1750" dirty="0"/>
          </a:p>
        </p:txBody>
      </p:sp>
      <p:sp>
        <p:nvSpPr>
          <p:cNvPr id="12" name="Shape 9"/>
          <p:cNvSpPr/>
          <p:nvPr/>
        </p:nvSpPr>
        <p:spPr>
          <a:xfrm>
            <a:off x="6268641" y="5880140"/>
            <a:ext cx="502801" cy="502801"/>
          </a:xfrm>
          <a:prstGeom prst="roundRect">
            <a:avLst>
              <a:gd name="adj" fmla="val 6668"/>
            </a:avLst>
          </a:prstGeom>
          <a:solidFill>
            <a:srgbClr val="EAE8F3"/>
          </a:solidFill>
          <a:ln/>
        </p:spPr>
      </p:sp>
      <p:sp>
        <p:nvSpPr>
          <p:cNvPr id="13" name="Text 10"/>
          <p:cNvSpPr/>
          <p:nvPr/>
        </p:nvSpPr>
        <p:spPr>
          <a:xfrm>
            <a:off x="6416754" y="5963841"/>
            <a:ext cx="206573" cy="335280"/>
          </a:xfrm>
          <a:prstGeom prst="rect">
            <a:avLst/>
          </a:prstGeom>
          <a:noFill/>
          <a:ln/>
        </p:spPr>
        <p:txBody>
          <a:bodyPr wrap="none" lIns="0" tIns="0" rIns="0" bIns="0" rtlCol="0" anchor="t"/>
          <a:lstStyle/>
          <a:p>
            <a:pPr marL="0" indent="0" algn="ctr">
              <a:lnSpc>
                <a:spcPts val="2600"/>
              </a:lnSpc>
              <a:buNone/>
            </a:pPr>
            <a:r>
              <a:rPr lang="en-US" sz="2600" dirty="0">
                <a:solidFill>
                  <a:srgbClr val="49495A"/>
                </a:solidFill>
                <a:latin typeface="Libre Baskerville" pitchFamily="34" charset="0"/>
                <a:ea typeface="Libre Baskerville" pitchFamily="34" charset="-122"/>
                <a:cs typeface="Libre Baskerville" pitchFamily="34" charset="-120"/>
              </a:rPr>
              <a:t>3</a:t>
            </a:r>
            <a:endParaRPr lang="en-US" sz="2600" dirty="0"/>
          </a:p>
        </p:txBody>
      </p:sp>
      <p:sp>
        <p:nvSpPr>
          <p:cNvPr id="14" name="Text 11"/>
          <p:cNvSpPr/>
          <p:nvPr/>
        </p:nvSpPr>
        <p:spPr>
          <a:xfrm>
            <a:off x="6994922" y="5880140"/>
            <a:ext cx="4266367" cy="349210"/>
          </a:xfrm>
          <a:prstGeom prst="rect">
            <a:avLst/>
          </a:prstGeom>
          <a:noFill/>
          <a:ln/>
        </p:spPr>
        <p:txBody>
          <a:bodyPr wrap="none" lIns="0" tIns="0" rIns="0" bIns="0" rtlCol="0" anchor="t"/>
          <a:lstStyle/>
          <a:p>
            <a:pPr marL="0" indent="0">
              <a:lnSpc>
                <a:spcPts val="2700"/>
              </a:lnSpc>
              <a:buNone/>
            </a:pPr>
            <a:r>
              <a:rPr lang="en-US" sz="2150" dirty="0">
                <a:solidFill>
                  <a:srgbClr val="49495A"/>
                </a:solidFill>
                <a:latin typeface="Libre Baskerville" pitchFamily="34" charset="0"/>
                <a:ea typeface="Libre Baskerville" pitchFamily="34" charset="-122"/>
                <a:cs typeface="Libre Baskerville" pitchFamily="34" charset="-120"/>
              </a:rPr>
              <a:t>Dynamic Route Optimization</a:t>
            </a:r>
            <a:endParaRPr lang="en-US" sz="2150" dirty="0"/>
          </a:p>
        </p:txBody>
      </p:sp>
      <p:sp>
        <p:nvSpPr>
          <p:cNvPr id="15" name="Text 12"/>
          <p:cNvSpPr/>
          <p:nvPr/>
        </p:nvSpPr>
        <p:spPr>
          <a:xfrm>
            <a:off x="6994922" y="6363414"/>
            <a:ext cx="6853237" cy="1072634"/>
          </a:xfrm>
          <a:prstGeom prst="rect">
            <a:avLst/>
          </a:prstGeom>
          <a:noFill/>
          <a:ln/>
        </p:spPr>
        <p:txBody>
          <a:bodyPr wrap="square" lIns="0" tIns="0" rIns="0" bIns="0" rtlCol="0" anchor="t"/>
          <a:lstStyle/>
          <a:p>
            <a:pPr marL="0" indent="0">
              <a:lnSpc>
                <a:spcPts val="2800"/>
              </a:lnSpc>
              <a:buNone/>
            </a:pPr>
            <a:r>
              <a:rPr lang="en-US" sz="1750" dirty="0">
                <a:solidFill>
                  <a:srgbClr val="49495A"/>
                </a:solidFill>
                <a:latin typeface="Open Sans" pitchFamily="34" charset="0"/>
                <a:ea typeface="Open Sans" pitchFamily="34" charset="-122"/>
                <a:cs typeface="Open Sans" pitchFamily="34" charset="-120"/>
              </a:rPr>
              <a:t>AI optimizes routes dynamically based on real-time traffic conditions, weather patterns, and other factors, ensuring efficient delivery.</a:t>
            </a:r>
            <a:endParaRPr lang="en-US" sz="1750" dirty="0"/>
          </a:p>
        </p:txBody>
      </p:sp>
      <p:sp>
        <p:nvSpPr>
          <p:cNvPr id="20" name="Rectangle 19">
            <a:extLst>
              <a:ext uri="{FF2B5EF4-FFF2-40B4-BE49-F238E27FC236}">
                <a16:creationId xmlns:a16="http://schemas.microsoft.com/office/drawing/2014/main" id="{4D165AB4-4D71-8919-96E8-1EE61B1CB12E}"/>
              </a:ext>
            </a:extLst>
          </p:cNvPr>
          <p:cNvSpPr/>
          <p:nvPr/>
        </p:nvSpPr>
        <p:spPr>
          <a:xfrm>
            <a:off x="12790715" y="7587344"/>
            <a:ext cx="1774371" cy="57694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82260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Technical implementation overview: sensors, algorithms, and infrastructure</a:t>
            </a:r>
            <a:endParaRPr lang="en-US" sz="4450" dirty="0"/>
          </a:p>
        </p:txBody>
      </p:sp>
      <p:sp>
        <p:nvSpPr>
          <p:cNvPr id="3" name="Text 1"/>
          <p:cNvSpPr/>
          <p:nvPr/>
        </p:nvSpPr>
        <p:spPr>
          <a:xfrm>
            <a:off x="793790" y="380714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Sensor Fusion</a:t>
            </a:r>
            <a:endParaRPr lang="en-US" sz="2200" dirty="0"/>
          </a:p>
        </p:txBody>
      </p:sp>
      <p:sp>
        <p:nvSpPr>
          <p:cNvPr id="4" name="Text 2"/>
          <p:cNvSpPr/>
          <p:nvPr/>
        </p:nvSpPr>
        <p:spPr>
          <a:xfrm>
            <a:off x="793790" y="438828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Sensors like cameras, lidar, and radar provide comprehensive data. AI algorithms fuse this data to create a detailed map of the environment.</a:t>
            </a:r>
            <a:endParaRPr lang="en-US" sz="1750" dirty="0"/>
          </a:p>
        </p:txBody>
      </p:sp>
      <p:sp>
        <p:nvSpPr>
          <p:cNvPr id="5" name="Text 3"/>
          <p:cNvSpPr/>
          <p:nvPr/>
        </p:nvSpPr>
        <p:spPr>
          <a:xfrm>
            <a:off x="5332928" y="3807143"/>
            <a:ext cx="3725466" cy="354330"/>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Path Planning Algorithms</a:t>
            </a:r>
            <a:endParaRPr lang="en-US" sz="2200" dirty="0"/>
          </a:p>
        </p:txBody>
      </p:sp>
      <p:sp>
        <p:nvSpPr>
          <p:cNvPr id="6" name="Text 4"/>
          <p:cNvSpPr/>
          <p:nvPr/>
        </p:nvSpPr>
        <p:spPr>
          <a:xfrm>
            <a:off x="5332928" y="438828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AI algorithms determine optimal flight paths, considering factors like distance, obstacles, and weather conditions, minimizing delivery time.</a:t>
            </a:r>
            <a:endParaRPr lang="en-US" sz="1750" dirty="0"/>
          </a:p>
        </p:txBody>
      </p:sp>
      <p:sp>
        <p:nvSpPr>
          <p:cNvPr id="7" name="Text 5"/>
          <p:cNvSpPr/>
          <p:nvPr/>
        </p:nvSpPr>
        <p:spPr>
          <a:xfrm>
            <a:off x="9872067" y="3807143"/>
            <a:ext cx="3247430" cy="354330"/>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Ground Infrastructure</a:t>
            </a:r>
            <a:endParaRPr lang="en-US" sz="2200" dirty="0"/>
          </a:p>
        </p:txBody>
      </p:sp>
      <p:sp>
        <p:nvSpPr>
          <p:cNvPr id="8" name="Text 6"/>
          <p:cNvSpPr/>
          <p:nvPr/>
        </p:nvSpPr>
        <p:spPr>
          <a:xfrm>
            <a:off x="9872067" y="438828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Integration with existing infrastructure like traffic control systems and communication networks is crucial for safe and efficient drone operations.</a:t>
            </a:r>
            <a:endParaRPr lang="en-US" sz="1750" dirty="0"/>
          </a:p>
        </p:txBody>
      </p:sp>
      <p:sp>
        <p:nvSpPr>
          <p:cNvPr id="9" name="Rectangle 8">
            <a:extLst>
              <a:ext uri="{FF2B5EF4-FFF2-40B4-BE49-F238E27FC236}">
                <a16:creationId xmlns:a16="http://schemas.microsoft.com/office/drawing/2014/main" id="{07A2DC71-3150-55CF-E3F9-250BDA3BAA40}"/>
              </a:ext>
            </a:extLst>
          </p:cNvPr>
          <p:cNvSpPr/>
          <p:nvPr/>
        </p:nvSpPr>
        <p:spPr>
          <a:xfrm>
            <a:off x="12790715" y="7587344"/>
            <a:ext cx="1774371" cy="57694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0832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Real-world applications and use cases</a:t>
            </a:r>
            <a:endParaRPr lang="en-US" sz="4450" dirty="0"/>
          </a:p>
        </p:txBody>
      </p:sp>
      <p:sp>
        <p:nvSpPr>
          <p:cNvPr id="4" name="Shape 1"/>
          <p:cNvSpPr/>
          <p:nvPr/>
        </p:nvSpPr>
        <p:spPr>
          <a:xfrm>
            <a:off x="6280190" y="2666048"/>
            <a:ext cx="3664863" cy="2758559"/>
          </a:xfrm>
          <a:prstGeom prst="roundRect">
            <a:avLst>
              <a:gd name="adj" fmla="val 1233"/>
            </a:avLst>
          </a:prstGeom>
          <a:solidFill>
            <a:srgbClr val="EAE8F3"/>
          </a:solidFill>
          <a:ln/>
        </p:spPr>
      </p:sp>
      <p:sp>
        <p:nvSpPr>
          <p:cNvPr id="5" name="Text 2"/>
          <p:cNvSpPr/>
          <p:nvPr/>
        </p:nvSpPr>
        <p:spPr>
          <a:xfrm>
            <a:off x="6507004" y="289286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Package Delivery</a:t>
            </a:r>
            <a:endParaRPr lang="en-US" sz="2200" dirty="0"/>
          </a:p>
        </p:txBody>
      </p:sp>
      <p:sp>
        <p:nvSpPr>
          <p:cNvPr id="6" name="Text 3"/>
          <p:cNvSpPr/>
          <p:nvPr/>
        </p:nvSpPr>
        <p:spPr>
          <a:xfrm>
            <a:off x="6507004" y="3383280"/>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Delivering small packages, like groceries or pharmaceuticals, to residential and commercial areas.</a:t>
            </a:r>
            <a:endParaRPr lang="en-US" sz="1750" dirty="0"/>
          </a:p>
        </p:txBody>
      </p:sp>
      <p:sp>
        <p:nvSpPr>
          <p:cNvPr id="7" name="Shape 4"/>
          <p:cNvSpPr/>
          <p:nvPr/>
        </p:nvSpPr>
        <p:spPr>
          <a:xfrm>
            <a:off x="10171867" y="2666048"/>
            <a:ext cx="3664863" cy="2758559"/>
          </a:xfrm>
          <a:prstGeom prst="roundRect">
            <a:avLst>
              <a:gd name="adj" fmla="val 1233"/>
            </a:avLst>
          </a:prstGeom>
          <a:solidFill>
            <a:srgbClr val="EAE8F3"/>
          </a:solidFill>
          <a:ln/>
        </p:spPr>
      </p:sp>
      <p:sp>
        <p:nvSpPr>
          <p:cNvPr id="8" name="Text 5"/>
          <p:cNvSpPr/>
          <p:nvPr/>
        </p:nvSpPr>
        <p:spPr>
          <a:xfrm>
            <a:off x="10398681" y="2892862"/>
            <a:ext cx="3115389"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Emergency Response</a:t>
            </a:r>
            <a:endParaRPr lang="en-US" sz="2200" dirty="0"/>
          </a:p>
        </p:txBody>
      </p:sp>
      <p:sp>
        <p:nvSpPr>
          <p:cNvPr id="9" name="Text 6"/>
          <p:cNvSpPr/>
          <p:nvPr/>
        </p:nvSpPr>
        <p:spPr>
          <a:xfrm>
            <a:off x="10398681" y="3383280"/>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Delivering medical supplies, blood samples, or emergency equipment to remote locations during critical situations.</a:t>
            </a:r>
            <a:endParaRPr lang="en-US" sz="1750" dirty="0"/>
          </a:p>
        </p:txBody>
      </p:sp>
      <p:sp>
        <p:nvSpPr>
          <p:cNvPr id="10" name="Shape 7"/>
          <p:cNvSpPr/>
          <p:nvPr/>
        </p:nvSpPr>
        <p:spPr>
          <a:xfrm>
            <a:off x="6280190" y="5651421"/>
            <a:ext cx="7556421" cy="1669852"/>
          </a:xfrm>
          <a:prstGeom prst="roundRect">
            <a:avLst>
              <a:gd name="adj" fmla="val 2038"/>
            </a:avLst>
          </a:prstGeom>
          <a:solidFill>
            <a:srgbClr val="EAE8F3"/>
          </a:solidFill>
          <a:ln/>
        </p:spPr>
      </p:sp>
      <p:sp>
        <p:nvSpPr>
          <p:cNvPr id="11" name="Text 8"/>
          <p:cNvSpPr/>
          <p:nvPr/>
        </p:nvSpPr>
        <p:spPr>
          <a:xfrm>
            <a:off x="6507004" y="5878235"/>
            <a:ext cx="3639622"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Infrastructure Inspection</a:t>
            </a:r>
            <a:endParaRPr lang="en-US" sz="2200" dirty="0"/>
          </a:p>
        </p:txBody>
      </p:sp>
      <p:sp>
        <p:nvSpPr>
          <p:cNvPr id="12" name="Text 9"/>
          <p:cNvSpPr/>
          <p:nvPr/>
        </p:nvSpPr>
        <p:spPr>
          <a:xfrm>
            <a:off x="6507004" y="6368653"/>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Inspecting power lines, bridges, or pipelines for damage or maintenance needs.</a:t>
            </a:r>
            <a:endParaRPr lang="en-US" sz="1750" dirty="0"/>
          </a:p>
        </p:txBody>
      </p:sp>
      <p:sp>
        <p:nvSpPr>
          <p:cNvPr id="13" name="Rectangle 12">
            <a:extLst>
              <a:ext uri="{FF2B5EF4-FFF2-40B4-BE49-F238E27FC236}">
                <a16:creationId xmlns:a16="http://schemas.microsoft.com/office/drawing/2014/main" id="{58159018-EE5A-338E-5AEB-70CDBBD435C8}"/>
              </a:ext>
            </a:extLst>
          </p:cNvPr>
          <p:cNvSpPr/>
          <p:nvPr/>
        </p:nvSpPr>
        <p:spPr>
          <a:xfrm>
            <a:off x="12790715" y="7587344"/>
            <a:ext cx="1774371" cy="57694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3" name="Text 0"/>
          <p:cNvSpPr/>
          <p:nvPr/>
        </p:nvSpPr>
        <p:spPr>
          <a:xfrm>
            <a:off x="771644" y="606266"/>
            <a:ext cx="7600712" cy="1378029"/>
          </a:xfrm>
          <a:prstGeom prst="rect">
            <a:avLst/>
          </a:prstGeom>
          <a:noFill/>
          <a:ln/>
        </p:spPr>
        <p:txBody>
          <a:bodyPr wrap="square" lIns="0" tIns="0" rIns="0" bIns="0" rtlCol="0" anchor="t"/>
          <a:lstStyle/>
          <a:p>
            <a:pPr marL="0" indent="0">
              <a:lnSpc>
                <a:spcPts val="5400"/>
              </a:lnSpc>
              <a:buNone/>
            </a:pPr>
            <a:r>
              <a:rPr lang="en-US" sz="4300" dirty="0">
                <a:solidFill>
                  <a:srgbClr val="403CCF"/>
                </a:solidFill>
                <a:latin typeface="Libre Baskerville" pitchFamily="34" charset="0"/>
                <a:ea typeface="Libre Baskerville" pitchFamily="34" charset="-122"/>
                <a:cs typeface="Libre Baskerville" pitchFamily="34" charset="-120"/>
              </a:rPr>
              <a:t>Demonstration of a drone delivery project</a:t>
            </a:r>
            <a:endParaRPr lang="en-US" sz="4300" dirty="0"/>
          </a:p>
        </p:txBody>
      </p:sp>
      <p:sp>
        <p:nvSpPr>
          <p:cNvPr id="4" name="Shape 1"/>
          <p:cNvSpPr/>
          <p:nvPr/>
        </p:nvSpPr>
        <p:spPr>
          <a:xfrm>
            <a:off x="1087041" y="2314932"/>
            <a:ext cx="30480" cy="5309949"/>
          </a:xfrm>
          <a:prstGeom prst="roundRect">
            <a:avLst>
              <a:gd name="adj" fmla="val 108513"/>
            </a:avLst>
          </a:prstGeom>
          <a:solidFill>
            <a:srgbClr val="D0CED9"/>
          </a:solidFill>
          <a:ln/>
        </p:spPr>
      </p:sp>
      <p:sp>
        <p:nvSpPr>
          <p:cNvPr id="5" name="Shape 2"/>
          <p:cNvSpPr/>
          <p:nvPr/>
        </p:nvSpPr>
        <p:spPr>
          <a:xfrm>
            <a:off x="1319808" y="2795707"/>
            <a:ext cx="771644" cy="30480"/>
          </a:xfrm>
          <a:prstGeom prst="roundRect">
            <a:avLst>
              <a:gd name="adj" fmla="val 108513"/>
            </a:avLst>
          </a:prstGeom>
          <a:solidFill>
            <a:srgbClr val="D0CED9"/>
          </a:solidFill>
          <a:ln/>
        </p:spPr>
      </p:sp>
      <p:sp>
        <p:nvSpPr>
          <p:cNvPr id="6" name="Shape 3"/>
          <p:cNvSpPr/>
          <p:nvPr/>
        </p:nvSpPr>
        <p:spPr>
          <a:xfrm>
            <a:off x="854273" y="2562939"/>
            <a:ext cx="496014" cy="496014"/>
          </a:xfrm>
          <a:prstGeom prst="roundRect">
            <a:avLst>
              <a:gd name="adj" fmla="val 6668"/>
            </a:avLst>
          </a:prstGeom>
          <a:solidFill>
            <a:srgbClr val="EAE8F3"/>
          </a:solidFill>
          <a:ln/>
        </p:spPr>
      </p:sp>
      <p:sp>
        <p:nvSpPr>
          <p:cNvPr id="7" name="Text 4"/>
          <p:cNvSpPr/>
          <p:nvPr/>
        </p:nvSpPr>
        <p:spPr>
          <a:xfrm>
            <a:off x="1028462" y="2645569"/>
            <a:ext cx="147518" cy="330756"/>
          </a:xfrm>
          <a:prstGeom prst="rect">
            <a:avLst/>
          </a:prstGeom>
          <a:noFill/>
          <a:ln/>
        </p:spPr>
        <p:txBody>
          <a:bodyPr wrap="none" lIns="0" tIns="0" rIns="0" bIns="0" rtlCol="0" anchor="t"/>
          <a:lstStyle/>
          <a:p>
            <a:pPr marL="0" indent="0" algn="ctr">
              <a:lnSpc>
                <a:spcPts val="2600"/>
              </a:lnSpc>
              <a:buNone/>
            </a:pPr>
            <a:r>
              <a:rPr lang="en-US" sz="2600" dirty="0">
                <a:solidFill>
                  <a:srgbClr val="49495A"/>
                </a:solidFill>
                <a:latin typeface="Libre Baskerville" pitchFamily="34" charset="0"/>
                <a:ea typeface="Libre Baskerville" pitchFamily="34" charset="-122"/>
                <a:cs typeface="Libre Baskerville" pitchFamily="34" charset="-120"/>
              </a:rPr>
              <a:t>1</a:t>
            </a:r>
            <a:endParaRPr lang="en-US" sz="2600" dirty="0"/>
          </a:p>
        </p:txBody>
      </p:sp>
      <p:sp>
        <p:nvSpPr>
          <p:cNvPr id="8" name="Text 5"/>
          <p:cNvSpPr/>
          <p:nvPr/>
        </p:nvSpPr>
        <p:spPr>
          <a:xfrm>
            <a:off x="2314932" y="2535317"/>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49495A"/>
                </a:solidFill>
                <a:latin typeface="Libre Baskerville" pitchFamily="34" charset="0"/>
                <a:ea typeface="Libre Baskerville" pitchFamily="34" charset="-122"/>
                <a:cs typeface="Libre Baskerville" pitchFamily="34" charset="-120"/>
              </a:rPr>
              <a:t>Package Pickup</a:t>
            </a:r>
            <a:endParaRPr lang="en-US" sz="2150" dirty="0"/>
          </a:p>
        </p:txBody>
      </p:sp>
      <p:sp>
        <p:nvSpPr>
          <p:cNvPr id="9" name="Text 6"/>
          <p:cNvSpPr/>
          <p:nvPr/>
        </p:nvSpPr>
        <p:spPr>
          <a:xfrm>
            <a:off x="2314932" y="301204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49495A"/>
                </a:solidFill>
                <a:latin typeface="Open Sans" pitchFamily="34" charset="0"/>
                <a:ea typeface="Open Sans" pitchFamily="34" charset="-122"/>
                <a:cs typeface="Open Sans" pitchFamily="34" charset="-120"/>
              </a:rPr>
              <a:t>The drone picks up a package from a designated pickup station.</a:t>
            </a:r>
            <a:endParaRPr lang="en-US" sz="1700" dirty="0"/>
          </a:p>
        </p:txBody>
      </p:sp>
      <p:sp>
        <p:nvSpPr>
          <p:cNvPr id="10" name="Shape 7"/>
          <p:cNvSpPr/>
          <p:nvPr/>
        </p:nvSpPr>
        <p:spPr>
          <a:xfrm>
            <a:off x="1319808" y="4639151"/>
            <a:ext cx="771644" cy="30480"/>
          </a:xfrm>
          <a:prstGeom prst="roundRect">
            <a:avLst>
              <a:gd name="adj" fmla="val 108513"/>
            </a:avLst>
          </a:prstGeom>
          <a:solidFill>
            <a:srgbClr val="D0CED9"/>
          </a:solidFill>
          <a:ln/>
        </p:spPr>
      </p:sp>
      <p:sp>
        <p:nvSpPr>
          <p:cNvPr id="11" name="Shape 8"/>
          <p:cNvSpPr/>
          <p:nvPr/>
        </p:nvSpPr>
        <p:spPr>
          <a:xfrm>
            <a:off x="854273" y="4406384"/>
            <a:ext cx="496014" cy="496014"/>
          </a:xfrm>
          <a:prstGeom prst="roundRect">
            <a:avLst>
              <a:gd name="adj" fmla="val 6668"/>
            </a:avLst>
          </a:prstGeom>
          <a:solidFill>
            <a:srgbClr val="EAE8F3"/>
          </a:solidFill>
          <a:ln/>
        </p:spPr>
      </p:sp>
      <p:sp>
        <p:nvSpPr>
          <p:cNvPr id="12" name="Text 9"/>
          <p:cNvSpPr/>
          <p:nvPr/>
        </p:nvSpPr>
        <p:spPr>
          <a:xfrm>
            <a:off x="1000363" y="4489013"/>
            <a:ext cx="203716" cy="330756"/>
          </a:xfrm>
          <a:prstGeom prst="rect">
            <a:avLst/>
          </a:prstGeom>
          <a:noFill/>
          <a:ln/>
        </p:spPr>
        <p:txBody>
          <a:bodyPr wrap="none" lIns="0" tIns="0" rIns="0" bIns="0" rtlCol="0" anchor="t"/>
          <a:lstStyle/>
          <a:p>
            <a:pPr marL="0" indent="0" algn="ctr">
              <a:lnSpc>
                <a:spcPts val="2600"/>
              </a:lnSpc>
              <a:buNone/>
            </a:pPr>
            <a:r>
              <a:rPr lang="en-US" sz="2600" dirty="0">
                <a:solidFill>
                  <a:srgbClr val="49495A"/>
                </a:solidFill>
                <a:latin typeface="Libre Baskerville" pitchFamily="34" charset="0"/>
                <a:ea typeface="Libre Baskerville" pitchFamily="34" charset="-122"/>
                <a:cs typeface="Libre Baskerville" pitchFamily="34" charset="-120"/>
              </a:rPr>
              <a:t>2</a:t>
            </a:r>
            <a:endParaRPr lang="en-US" sz="2600" dirty="0"/>
          </a:p>
        </p:txBody>
      </p:sp>
      <p:sp>
        <p:nvSpPr>
          <p:cNvPr id="13" name="Text 10"/>
          <p:cNvSpPr/>
          <p:nvPr/>
        </p:nvSpPr>
        <p:spPr>
          <a:xfrm>
            <a:off x="2314932" y="4378762"/>
            <a:ext cx="2877264" cy="344448"/>
          </a:xfrm>
          <a:prstGeom prst="rect">
            <a:avLst/>
          </a:prstGeom>
          <a:noFill/>
          <a:ln/>
        </p:spPr>
        <p:txBody>
          <a:bodyPr wrap="none" lIns="0" tIns="0" rIns="0" bIns="0" rtlCol="0" anchor="t"/>
          <a:lstStyle/>
          <a:p>
            <a:pPr marL="0" indent="0" algn="l">
              <a:lnSpc>
                <a:spcPts val="2700"/>
              </a:lnSpc>
              <a:buNone/>
            </a:pPr>
            <a:r>
              <a:rPr lang="en-US" sz="2150" dirty="0">
                <a:solidFill>
                  <a:srgbClr val="49495A"/>
                </a:solidFill>
                <a:latin typeface="Libre Baskerville" pitchFamily="34" charset="0"/>
                <a:ea typeface="Libre Baskerville" pitchFamily="34" charset="-122"/>
                <a:cs typeface="Libre Baskerville" pitchFamily="34" charset="-120"/>
              </a:rPr>
              <a:t>Flight Path Planning</a:t>
            </a:r>
            <a:endParaRPr lang="en-US" sz="2150" dirty="0"/>
          </a:p>
        </p:txBody>
      </p:sp>
      <p:sp>
        <p:nvSpPr>
          <p:cNvPr id="14" name="Text 11"/>
          <p:cNvSpPr/>
          <p:nvPr/>
        </p:nvSpPr>
        <p:spPr>
          <a:xfrm>
            <a:off x="2314932" y="4855488"/>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49495A"/>
                </a:solidFill>
                <a:latin typeface="Open Sans" pitchFamily="34" charset="0"/>
                <a:ea typeface="Open Sans" pitchFamily="34" charset="-122"/>
                <a:cs typeface="Open Sans" pitchFamily="34" charset="-120"/>
              </a:rPr>
              <a:t>AI algorithms plan the optimal flight path, taking into account obstacles and traffic.</a:t>
            </a:r>
            <a:endParaRPr lang="en-US" sz="1700" dirty="0"/>
          </a:p>
        </p:txBody>
      </p:sp>
      <p:sp>
        <p:nvSpPr>
          <p:cNvPr id="15" name="Shape 12"/>
          <p:cNvSpPr/>
          <p:nvPr/>
        </p:nvSpPr>
        <p:spPr>
          <a:xfrm>
            <a:off x="1319808" y="6482596"/>
            <a:ext cx="771644" cy="30480"/>
          </a:xfrm>
          <a:prstGeom prst="roundRect">
            <a:avLst>
              <a:gd name="adj" fmla="val 108513"/>
            </a:avLst>
          </a:prstGeom>
          <a:solidFill>
            <a:srgbClr val="D0CED9"/>
          </a:solidFill>
          <a:ln/>
        </p:spPr>
      </p:sp>
      <p:sp>
        <p:nvSpPr>
          <p:cNvPr id="16" name="Shape 13"/>
          <p:cNvSpPr/>
          <p:nvPr/>
        </p:nvSpPr>
        <p:spPr>
          <a:xfrm>
            <a:off x="854273" y="6249829"/>
            <a:ext cx="496014" cy="496014"/>
          </a:xfrm>
          <a:prstGeom prst="roundRect">
            <a:avLst>
              <a:gd name="adj" fmla="val 6668"/>
            </a:avLst>
          </a:prstGeom>
          <a:solidFill>
            <a:srgbClr val="EAE8F3"/>
          </a:solidFill>
          <a:ln/>
        </p:spPr>
      </p:sp>
      <p:sp>
        <p:nvSpPr>
          <p:cNvPr id="17" name="Text 14"/>
          <p:cNvSpPr/>
          <p:nvPr/>
        </p:nvSpPr>
        <p:spPr>
          <a:xfrm>
            <a:off x="1000363" y="6332458"/>
            <a:ext cx="203716" cy="330756"/>
          </a:xfrm>
          <a:prstGeom prst="rect">
            <a:avLst/>
          </a:prstGeom>
          <a:noFill/>
          <a:ln/>
        </p:spPr>
        <p:txBody>
          <a:bodyPr wrap="none" lIns="0" tIns="0" rIns="0" bIns="0" rtlCol="0" anchor="t"/>
          <a:lstStyle/>
          <a:p>
            <a:pPr marL="0" indent="0" algn="ctr">
              <a:lnSpc>
                <a:spcPts val="2600"/>
              </a:lnSpc>
              <a:buNone/>
            </a:pPr>
            <a:r>
              <a:rPr lang="en-US" sz="2600" dirty="0">
                <a:solidFill>
                  <a:srgbClr val="49495A"/>
                </a:solidFill>
                <a:latin typeface="Libre Baskerville" pitchFamily="34" charset="0"/>
                <a:ea typeface="Libre Baskerville" pitchFamily="34" charset="-122"/>
                <a:cs typeface="Libre Baskerville" pitchFamily="34" charset="-120"/>
              </a:rPr>
              <a:t>3</a:t>
            </a:r>
            <a:endParaRPr lang="en-US" sz="2600" dirty="0"/>
          </a:p>
        </p:txBody>
      </p:sp>
      <p:sp>
        <p:nvSpPr>
          <p:cNvPr id="18" name="Text 15"/>
          <p:cNvSpPr/>
          <p:nvPr/>
        </p:nvSpPr>
        <p:spPr>
          <a:xfrm>
            <a:off x="2314932" y="6222206"/>
            <a:ext cx="3430667" cy="344448"/>
          </a:xfrm>
          <a:prstGeom prst="rect">
            <a:avLst/>
          </a:prstGeom>
          <a:noFill/>
          <a:ln/>
        </p:spPr>
        <p:txBody>
          <a:bodyPr wrap="none" lIns="0" tIns="0" rIns="0" bIns="0" rtlCol="0" anchor="t"/>
          <a:lstStyle/>
          <a:p>
            <a:pPr marL="0" indent="0" algn="l">
              <a:lnSpc>
                <a:spcPts val="2700"/>
              </a:lnSpc>
              <a:buNone/>
            </a:pPr>
            <a:r>
              <a:rPr lang="en-US" sz="2150" dirty="0">
                <a:solidFill>
                  <a:srgbClr val="49495A"/>
                </a:solidFill>
                <a:latin typeface="Libre Baskerville" pitchFamily="34" charset="0"/>
                <a:ea typeface="Libre Baskerville" pitchFamily="34" charset="-122"/>
                <a:cs typeface="Libre Baskerville" pitchFamily="34" charset="-120"/>
              </a:rPr>
              <a:t>Navigation and Delivery</a:t>
            </a:r>
            <a:endParaRPr lang="en-US" sz="2150" dirty="0"/>
          </a:p>
        </p:txBody>
      </p:sp>
      <p:sp>
        <p:nvSpPr>
          <p:cNvPr id="19" name="Text 16"/>
          <p:cNvSpPr/>
          <p:nvPr/>
        </p:nvSpPr>
        <p:spPr>
          <a:xfrm>
            <a:off x="2314932" y="669893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49495A"/>
                </a:solidFill>
                <a:latin typeface="Open Sans" pitchFamily="34" charset="0"/>
                <a:ea typeface="Open Sans" pitchFamily="34" charset="-122"/>
                <a:cs typeface="Open Sans" pitchFamily="34" charset="-120"/>
              </a:rPr>
              <a:t>The drone autonomously navigates and delivers the package to the recipient.</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696"/>
          </a:xfrm>
          <a:prstGeom prst="rect">
            <a:avLst/>
          </a:prstGeom>
        </p:spPr>
      </p:pic>
      <p:sp>
        <p:nvSpPr>
          <p:cNvPr id="3" name="Text 0"/>
          <p:cNvSpPr/>
          <p:nvPr/>
        </p:nvSpPr>
        <p:spPr>
          <a:xfrm>
            <a:off x="636746" y="500301"/>
            <a:ext cx="7870508" cy="1137047"/>
          </a:xfrm>
          <a:prstGeom prst="rect">
            <a:avLst/>
          </a:prstGeom>
          <a:noFill/>
          <a:ln/>
        </p:spPr>
        <p:txBody>
          <a:bodyPr wrap="square" lIns="0" tIns="0" rIns="0" bIns="0" rtlCol="0" anchor="t"/>
          <a:lstStyle/>
          <a:p>
            <a:pPr marL="0" indent="0">
              <a:lnSpc>
                <a:spcPts val="4450"/>
              </a:lnSpc>
              <a:buNone/>
            </a:pPr>
            <a:r>
              <a:rPr lang="en-US" sz="3550" dirty="0">
                <a:solidFill>
                  <a:srgbClr val="403CCF"/>
                </a:solidFill>
                <a:latin typeface="Libre Baskerville" pitchFamily="34" charset="0"/>
                <a:ea typeface="Libre Baskerville" pitchFamily="34" charset="-122"/>
                <a:cs typeface="Libre Baskerville" pitchFamily="34" charset="-120"/>
              </a:rPr>
              <a:t>Challenges and limitations of current systems</a:t>
            </a:r>
            <a:endParaRPr lang="en-US" sz="3550" dirty="0"/>
          </a:p>
        </p:txBody>
      </p:sp>
      <p:pic>
        <p:nvPicPr>
          <p:cNvPr id="4" name="Image 1" descr="preencoded.png"/>
          <p:cNvPicPr>
            <a:picLocks noChangeAspect="1"/>
          </p:cNvPicPr>
          <p:nvPr/>
        </p:nvPicPr>
        <p:blipFill>
          <a:blip r:embed="rId4"/>
          <a:stretch>
            <a:fillRect/>
          </a:stretch>
        </p:blipFill>
        <p:spPr>
          <a:xfrm>
            <a:off x="636746" y="1910239"/>
            <a:ext cx="909638" cy="1455539"/>
          </a:xfrm>
          <a:prstGeom prst="rect">
            <a:avLst/>
          </a:prstGeom>
        </p:spPr>
      </p:pic>
      <p:sp>
        <p:nvSpPr>
          <p:cNvPr id="5" name="Text 1"/>
          <p:cNvSpPr/>
          <p:nvPr/>
        </p:nvSpPr>
        <p:spPr>
          <a:xfrm>
            <a:off x="1819275" y="2092166"/>
            <a:ext cx="2659380" cy="284202"/>
          </a:xfrm>
          <a:prstGeom prst="rect">
            <a:avLst/>
          </a:prstGeom>
          <a:noFill/>
          <a:ln/>
        </p:spPr>
        <p:txBody>
          <a:bodyPr wrap="none" lIns="0" tIns="0" rIns="0" bIns="0" rtlCol="0" anchor="t"/>
          <a:lstStyle/>
          <a:p>
            <a:pPr marL="0" indent="0" algn="l">
              <a:lnSpc>
                <a:spcPts val="2200"/>
              </a:lnSpc>
              <a:buNone/>
            </a:pPr>
            <a:r>
              <a:rPr lang="en-US" sz="1750" dirty="0">
                <a:solidFill>
                  <a:srgbClr val="49495A"/>
                </a:solidFill>
                <a:latin typeface="Libre Baskerville" pitchFamily="34" charset="0"/>
                <a:ea typeface="Libre Baskerville" pitchFamily="34" charset="-122"/>
                <a:cs typeface="Libre Baskerville" pitchFamily="34" charset="-120"/>
              </a:rPr>
              <a:t>Regulations and Safety</a:t>
            </a:r>
            <a:endParaRPr lang="en-US" sz="1750" dirty="0"/>
          </a:p>
        </p:txBody>
      </p:sp>
      <p:sp>
        <p:nvSpPr>
          <p:cNvPr id="6" name="Text 2"/>
          <p:cNvSpPr/>
          <p:nvPr/>
        </p:nvSpPr>
        <p:spPr>
          <a:xfrm>
            <a:off x="1819275" y="2485430"/>
            <a:ext cx="6687979" cy="581978"/>
          </a:xfrm>
          <a:prstGeom prst="rect">
            <a:avLst/>
          </a:prstGeom>
          <a:noFill/>
          <a:ln/>
        </p:spPr>
        <p:txBody>
          <a:bodyPr wrap="square" lIns="0" tIns="0" rIns="0" bIns="0" rtlCol="0" anchor="t"/>
          <a:lstStyle/>
          <a:p>
            <a:pPr marL="0" indent="0" algn="l">
              <a:lnSpc>
                <a:spcPts val="2250"/>
              </a:lnSpc>
              <a:buNone/>
            </a:pPr>
            <a:r>
              <a:rPr lang="en-US" sz="1400" dirty="0">
                <a:solidFill>
                  <a:srgbClr val="49495A"/>
                </a:solidFill>
                <a:latin typeface="Open Sans" pitchFamily="34" charset="0"/>
                <a:ea typeface="Open Sans" pitchFamily="34" charset="-122"/>
                <a:cs typeface="Open Sans" pitchFamily="34" charset="-120"/>
              </a:rPr>
              <a:t>Navigating complex regulations and ensuring public safety during flight operations.</a:t>
            </a:r>
            <a:endParaRPr lang="en-US" sz="1400" dirty="0"/>
          </a:p>
        </p:txBody>
      </p:sp>
      <p:pic>
        <p:nvPicPr>
          <p:cNvPr id="7" name="Image 2" descr="preencoded.png"/>
          <p:cNvPicPr>
            <a:picLocks noChangeAspect="1"/>
          </p:cNvPicPr>
          <p:nvPr/>
        </p:nvPicPr>
        <p:blipFill>
          <a:blip r:embed="rId5"/>
          <a:stretch>
            <a:fillRect/>
          </a:stretch>
        </p:blipFill>
        <p:spPr>
          <a:xfrm>
            <a:off x="636746" y="3365778"/>
            <a:ext cx="909638" cy="1455539"/>
          </a:xfrm>
          <a:prstGeom prst="rect">
            <a:avLst/>
          </a:prstGeom>
        </p:spPr>
      </p:pic>
      <p:sp>
        <p:nvSpPr>
          <p:cNvPr id="8" name="Text 3"/>
          <p:cNvSpPr/>
          <p:nvPr/>
        </p:nvSpPr>
        <p:spPr>
          <a:xfrm>
            <a:off x="1819275" y="3547705"/>
            <a:ext cx="2336602" cy="284202"/>
          </a:xfrm>
          <a:prstGeom prst="rect">
            <a:avLst/>
          </a:prstGeom>
          <a:noFill/>
          <a:ln/>
        </p:spPr>
        <p:txBody>
          <a:bodyPr wrap="none" lIns="0" tIns="0" rIns="0" bIns="0" rtlCol="0" anchor="t"/>
          <a:lstStyle/>
          <a:p>
            <a:pPr marL="0" indent="0" algn="l">
              <a:lnSpc>
                <a:spcPts val="2200"/>
              </a:lnSpc>
              <a:buNone/>
            </a:pPr>
            <a:r>
              <a:rPr lang="en-US" sz="1750" dirty="0">
                <a:solidFill>
                  <a:srgbClr val="49495A"/>
                </a:solidFill>
                <a:latin typeface="Libre Baskerville" pitchFamily="34" charset="0"/>
                <a:ea typeface="Libre Baskerville" pitchFamily="34" charset="-122"/>
                <a:cs typeface="Libre Baskerville" pitchFamily="34" charset="-120"/>
              </a:rPr>
              <a:t>Weather Conditions</a:t>
            </a:r>
            <a:endParaRPr lang="en-US" sz="1750" dirty="0"/>
          </a:p>
        </p:txBody>
      </p:sp>
      <p:sp>
        <p:nvSpPr>
          <p:cNvPr id="9" name="Text 4"/>
          <p:cNvSpPr/>
          <p:nvPr/>
        </p:nvSpPr>
        <p:spPr>
          <a:xfrm>
            <a:off x="1819275" y="3940969"/>
            <a:ext cx="6687979" cy="581978"/>
          </a:xfrm>
          <a:prstGeom prst="rect">
            <a:avLst/>
          </a:prstGeom>
          <a:noFill/>
          <a:ln/>
        </p:spPr>
        <p:txBody>
          <a:bodyPr wrap="square" lIns="0" tIns="0" rIns="0" bIns="0" rtlCol="0" anchor="t"/>
          <a:lstStyle/>
          <a:p>
            <a:pPr marL="0" indent="0" algn="l">
              <a:lnSpc>
                <a:spcPts val="2250"/>
              </a:lnSpc>
              <a:buNone/>
            </a:pPr>
            <a:r>
              <a:rPr lang="en-US" sz="1400" dirty="0">
                <a:solidFill>
                  <a:srgbClr val="49495A"/>
                </a:solidFill>
                <a:latin typeface="Open Sans" pitchFamily="34" charset="0"/>
                <a:ea typeface="Open Sans" pitchFamily="34" charset="-122"/>
                <a:cs typeface="Open Sans" pitchFamily="34" charset="-120"/>
              </a:rPr>
              <a:t>Dealing with adverse weather conditions like rain, wind, and fog, which can impact drone flight.</a:t>
            </a:r>
            <a:endParaRPr lang="en-US" sz="1400" dirty="0"/>
          </a:p>
        </p:txBody>
      </p:sp>
      <p:pic>
        <p:nvPicPr>
          <p:cNvPr id="10" name="Image 3" descr="preencoded.png"/>
          <p:cNvPicPr>
            <a:picLocks noChangeAspect="1"/>
          </p:cNvPicPr>
          <p:nvPr/>
        </p:nvPicPr>
        <p:blipFill>
          <a:blip r:embed="rId6"/>
          <a:stretch>
            <a:fillRect/>
          </a:stretch>
        </p:blipFill>
        <p:spPr>
          <a:xfrm>
            <a:off x="636746" y="4821317"/>
            <a:ext cx="909638" cy="1455539"/>
          </a:xfrm>
          <a:prstGeom prst="rect">
            <a:avLst/>
          </a:prstGeom>
        </p:spPr>
      </p:pic>
      <p:sp>
        <p:nvSpPr>
          <p:cNvPr id="11" name="Text 5"/>
          <p:cNvSpPr/>
          <p:nvPr/>
        </p:nvSpPr>
        <p:spPr>
          <a:xfrm>
            <a:off x="1819275" y="5003244"/>
            <a:ext cx="2997756" cy="284202"/>
          </a:xfrm>
          <a:prstGeom prst="rect">
            <a:avLst/>
          </a:prstGeom>
          <a:noFill/>
          <a:ln/>
        </p:spPr>
        <p:txBody>
          <a:bodyPr wrap="none" lIns="0" tIns="0" rIns="0" bIns="0" rtlCol="0" anchor="t"/>
          <a:lstStyle/>
          <a:p>
            <a:pPr marL="0" indent="0" algn="l">
              <a:lnSpc>
                <a:spcPts val="2200"/>
              </a:lnSpc>
              <a:buNone/>
            </a:pPr>
            <a:r>
              <a:rPr lang="en-US" sz="1750" dirty="0">
                <a:solidFill>
                  <a:srgbClr val="49495A"/>
                </a:solidFill>
                <a:latin typeface="Libre Baskerville" pitchFamily="34" charset="0"/>
                <a:ea typeface="Libre Baskerville" pitchFamily="34" charset="-122"/>
                <a:cs typeface="Libre Baskerville" pitchFamily="34" charset="-120"/>
              </a:rPr>
              <a:t>Data Security and Privacy</a:t>
            </a:r>
            <a:endParaRPr lang="en-US" sz="1750" dirty="0"/>
          </a:p>
        </p:txBody>
      </p:sp>
      <p:sp>
        <p:nvSpPr>
          <p:cNvPr id="12" name="Text 6"/>
          <p:cNvSpPr/>
          <p:nvPr/>
        </p:nvSpPr>
        <p:spPr>
          <a:xfrm>
            <a:off x="1819275" y="5396508"/>
            <a:ext cx="6687979" cy="290989"/>
          </a:xfrm>
          <a:prstGeom prst="rect">
            <a:avLst/>
          </a:prstGeom>
          <a:noFill/>
          <a:ln/>
        </p:spPr>
        <p:txBody>
          <a:bodyPr wrap="none" lIns="0" tIns="0" rIns="0" bIns="0" rtlCol="0" anchor="t"/>
          <a:lstStyle/>
          <a:p>
            <a:pPr marL="0" indent="0" algn="l">
              <a:lnSpc>
                <a:spcPts val="2250"/>
              </a:lnSpc>
              <a:buNone/>
            </a:pPr>
            <a:r>
              <a:rPr lang="en-US" sz="1400" dirty="0">
                <a:solidFill>
                  <a:srgbClr val="49495A"/>
                </a:solidFill>
                <a:latin typeface="Open Sans" pitchFamily="34" charset="0"/>
                <a:ea typeface="Open Sans" pitchFamily="34" charset="-122"/>
                <a:cs typeface="Open Sans" pitchFamily="34" charset="-120"/>
              </a:rPr>
              <a:t>Protecting sensitive data collected by drones and ensuring user privacy.</a:t>
            </a:r>
            <a:endParaRPr lang="en-US" sz="1400" dirty="0"/>
          </a:p>
        </p:txBody>
      </p:sp>
      <p:pic>
        <p:nvPicPr>
          <p:cNvPr id="13" name="Image 4" descr="preencoded.png"/>
          <p:cNvPicPr>
            <a:picLocks noChangeAspect="1"/>
          </p:cNvPicPr>
          <p:nvPr/>
        </p:nvPicPr>
        <p:blipFill>
          <a:blip r:embed="rId7"/>
          <a:stretch>
            <a:fillRect/>
          </a:stretch>
        </p:blipFill>
        <p:spPr>
          <a:xfrm>
            <a:off x="636746" y="6276856"/>
            <a:ext cx="909638" cy="1455539"/>
          </a:xfrm>
          <a:prstGeom prst="rect">
            <a:avLst/>
          </a:prstGeom>
        </p:spPr>
      </p:pic>
      <p:sp>
        <p:nvSpPr>
          <p:cNvPr id="14" name="Text 7"/>
          <p:cNvSpPr/>
          <p:nvPr/>
        </p:nvSpPr>
        <p:spPr>
          <a:xfrm>
            <a:off x="1819275" y="6458783"/>
            <a:ext cx="3626048" cy="284202"/>
          </a:xfrm>
          <a:prstGeom prst="rect">
            <a:avLst/>
          </a:prstGeom>
          <a:noFill/>
          <a:ln/>
        </p:spPr>
        <p:txBody>
          <a:bodyPr wrap="none" lIns="0" tIns="0" rIns="0" bIns="0" rtlCol="0" anchor="t"/>
          <a:lstStyle/>
          <a:p>
            <a:pPr marL="0" indent="0" algn="l">
              <a:lnSpc>
                <a:spcPts val="2200"/>
              </a:lnSpc>
              <a:buNone/>
            </a:pPr>
            <a:r>
              <a:rPr lang="en-US" sz="1750" dirty="0">
                <a:solidFill>
                  <a:srgbClr val="49495A"/>
                </a:solidFill>
                <a:latin typeface="Libre Baskerville" pitchFamily="34" charset="0"/>
                <a:ea typeface="Libre Baskerville" pitchFamily="34" charset="-122"/>
                <a:cs typeface="Libre Baskerville" pitchFamily="34" charset="-120"/>
              </a:rPr>
              <a:t>Range and Payload Limitations</a:t>
            </a:r>
            <a:endParaRPr lang="en-US" sz="1750" dirty="0"/>
          </a:p>
        </p:txBody>
      </p:sp>
      <p:sp>
        <p:nvSpPr>
          <p:cNvPr id="15" name="Text 8"/>
          <p:cNvSpPr/>
          <p:nvPr/>
        </p:nvSpPr>
        <p:spPr>
          <a:xfrm>
            <a:off x="1819275" y="6852047"/>
            <a:ext cx="6687979" cy="581978"/>
          </a:xfrm>
          <a:prstGeom prst="rect">
            <a:avLst/>
          </a:prstGeom>
          <a:noFill/>
          <a:ln/>
        </p:spPr>
        <p:txBody>
          <a:bodyPr wrap="square" lIns="0" tIns="0" rIns="0" bIns="0" rtlCol="0" anchor="t"/>
          <a:lstStyle/>
          <a:p>
            <a:pPr marL="0" indent="0" algn="l">
              <a:lnSpc>
                <a:spcPts val="2250"/>
              </a:lnSpc>
              <a:buNone/>
            </a:pPr>
            <a:r>
              <a:rPr lang="en-US" sz="1400" dirty="0">
                <a:solidFill>
                  <a:srgbClr val="49495A"/>
                </a:solidFill>
                <a:latin typeface="Open Sans" pitchFamily="34" charset="0"/>
                <a:ea typeface="Open Sans" pitchFamily="34" charset="-122"/>
                <a:cs typeface="Open Sans" pitchFamily="34" charset="-120"/>
              </a:rPr>
              <a:t>Improving drone range and payload capacity to accommodate larger and heavier packages.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342192"/>
            <a:ext cx="11977449"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Future work and potential improvements</a:t>
            </a:r>
            <a:endParaRPr lang="en-US" sz="4450" dirty="0"/>
          </a:p>
        </p:txBody>
      </p:sp>
      <p:pic>
        <p:nvPicPr>
          <p:cNvPr id="3" name="Image 0" descr="preencoded.png"/>
          <p:cNvPicPr>
            <a:picLocks noChangeAspect="1"/>
          </p:cNvPicPr>
          <p:nvPr/>
        </p:nvPicPr>
        <p:blipFill>
          <a:blip r:embed="rId3"/>
          <a:stretch>
            <a:fillRect/>
          </a:stretch>
        </p:blipFill>
        <p:spPr>
          <a:xfrm>
            <a:off x="3247430" y="2504599"/>
            <a:ext cx="1614011" cy="807958"/>
          </a:xfrm>
          <a:prstGeom prst="rect">
            <a:avLst/>
          </a:prstGeom>
        </p:spPr>
      </p:pic>
      <p:sp>
        <p:nvSpPr>
          <p:cNvPr id="4" name="Text 1"/>
          <p:cNvSpPr/>
          <p:nvPr/>
        </p:nvSpPr>
        <p:spPr>
          <a:xfrm>
            <a:off x="3991213" y="2768918"/>
            <a:ext cx="126444" cy="453509"/>
          </a:xfrm>
          <a:prstGeom prst="rect">
            <a:avLst/>
          </a:prstGeom>
          <a:noFill/>
          <a:ln/>
        </p:spPr>
        <p:txBody>
          <a:bodyPr wrap="none" lIns="0" tIns="0" rIns="0" bIns="0" rtlCol="0" anchor="t"/>
          <a:lstStyle/>
          <a:p>
            <a:pPr marL="0" indent="0" algn="ctr">
              <a:lnSpc>
                <a:spcPts val="3550"/>
              </a:lnSpc>
              <a:buNone/>
            </a:pPr>
            <a:r>
              <a:rPr lang="en-US" sz="2200" dirty="0">
                <a:solidFill>
                  <a:srgbClr val="49495A"/>
                </a:solidFill>
                <a:latin typeface="Libre Baskerville" pitchFamily="34" charset="0"/>
                <a:ea typeface="Libre Baskerville" pitchFamily="34" charset="-122"/>
                <a:cs typeface="Libre Baskerville" pitchFamily="34" charset="-120"/>
              </a:rPr>
              <a:t>1</a:t>
            </a:r>
            <a:endParaRPr lang="en-US" sz="2200" dirty="0"/>
          </a:p>
        </p:txBody>
      </p:sp>
      <p:sp>
        <p:nvSpPr>
          <p:cNvPr id="5" name="Text 2"/>
          <p:cNvSpPr/>
          <p:nvPr/>
        </p:nvSpPr>
        <p:spPr>
          <a:xfrm>
            <a:off x="5088255" y="2731413"/>
            <a:ext cx="1852493"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Improved AI</a:t>
            </a:r>
            <a:endParaRPr lang="en-US" sz="2200" dirty="0"/>
          </a:p>
        </p:txBody>
      </p:sp>
      <p:sp>
        <p:nvSpPr>
          <p:cNvPr id="6" name="Shape 3"/>
          <p:cNvSpPr/>
          <p:nvPr/>
        </p:nvSpPr>
        <p:spPr>
          <a:xfrm>
            <a:off x="4918115" y="3325654"/>
            <a:ext cx="8861822" cy="15240"/>
          </a:xfrm>
          <a:prstGeom prst="roundRect">
            <a:avLst>
              <a:gd name="adj" fmla="val 223256"/>
            </a:avLst>
          </a:prstGeom>
          <a:solidFill>
            <a:srgbClr val="D0CED9"/>
          </a:solidFill>
          <a:ln/>
        </p:spPr>
      </p:sp>
      <p:pic>
        <p:nvPicPr>
          <p:cNvPr id="7" name="Image 1" descr="preencoded.png"/>
          <p:cNvPicPr>
            <a:picLocks noChangeAspect="1"/>
          </p:cNvPicPr>
          <p:nvPr/>
        </p:nvPicPr>
        <p:blipFill>
          <a:blip r:embed="rId4"/>
          <a:stretch>
            <a:fillRect/>
          </a:stretch>
        </p:blipFill>
        <p:spPr>
          <a:xfrm>
            <a:off x="2440424" y="3369231"/>
            <a:ext cx="3228022" cy="807958"/>
          </a:xfrm>
          <a:prstGeom prst="rect">
            <a:avLst/>
          </a:prstGeom>
        </p:spPr>
      </p:pic>
      <p:sp>
        <p:nvSpPr>
          <p:cNvPr id="8" name="Text 4"/>
          <p:cNvSpPr/>
          <p:nvPr/>
        </p:nvSpPr>
        <p:spPr>
          <a:xfrm>
            <a:off x="3967043" y="3546396"/>
            <a:ext cx="174665" cy="453509"/>
          </a:xfrm>
          <a:prstGeom prst="rect">
            <a:avLst/>
          </a:prstGeom>
          <a:noFill/>
          <a:ln/>
        </p:spPr>
        <p:txBody>
          <a:bodyPr wrap="none" lIns="0" tIns="0" rIns="0" bIns="0" rtlCol="0" anchor="t"/>
          <a:lstStyle/>
          <a:p>
            <a:pPr marL="0" indent="0" algn="ctr">
              <a:lnSpc>
                <a:spcPts val="3550"/>
              </a:lnSpc>
              <a:buNone/>
            </a:pPr>
            <a:r>
              <a:rPr lang="en-US" sz="2200" dirty="0">
                <a:solidFill>
                  <a:srgbClr val="49495A"/>
                </a:solidFill>
                <a:latin typeface="Libre Baskerville" pitchFamily="34" charset="0"/>
                <a:ea typeface="Libre Baskerville" pitchFamily="34" charset="-122"/>
                <a:cs typeface="Libre Baskerville" pitchFamily="34" charset="-120"/>
              </a:rPr>
              <a:t>2</a:t>
            </a:r>
            <a:endParaRPr lang="en-US" sz="2200" dirty="0"/>
          </a:p>
        </p:txBody>
      </p:sp>
      <p:sp>
        <p:nvSpPr>
          <p:cNvPr id="9" name="Text 5"/>
          <p:cNvSpPr/>
          <p:nvPr/>
        </p:nvSpPr>
        <p:spPr>
          <a:xfrm>
            <a:off x="5895261" y="3596045"/>
            <a:ext cx="2631162"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Advanced Sensors</a:t>
            </a:r>
            <a:endParaRPr lang="en-US" sz="2200" dirty="0"/>
          </a:p>
        </p:txBody>
      </p:sp>
      <p:sp>
        <p:nvSpPr>
          <p:cNvPr id="10" name="Shape 6"/>
          <p:cNvSpPr/>
          <p:nvPr/>
        </p:nvSpPr>
        <p:spPr>
          <a:xfrm>
            <a:off x="5725120" y="4190286"/>
            <a:ext cx="8054816" cy="15240"/>
          </a:xfrm>
          <a:prstGeom prst="roundRect">
            <a:avLst>
              <a:gd name="adj" fmla="val 223256"/>
            </a:avLst>
          </a:prstGeom>
          <a:solidFill>
            <a:srgbClr val="D0CED9"/>
          </a:solidFill>
          <a:ln/>
        </p:spPr>
      </p:sp>
      <p:pic>
        <p:nvPicPr>
          <p:cNvPr id="11" name="Image 2" descr="preencoded.png"/>
          <p:cNvPicPr>
            <a:picLocks noChangeAspect="1"/>
          </p:cNvPicPr>
          <p:nvPr/>
        </p:nvPicPr>
        <p:blipFill>
          <a:blip r:embed="rId5"/>
          <a:stretch>
            <a:fillRect/>
          </a:stretch>
        </p:blipFill>
        <p:spPr>
          <a:xfrm>
            <a:off x="1633418" y="4233863"/>
            <a:ext cx="4842034" cy="807958"/>
          </a:xfrm>
          <a:prstGeom prst="rect">
            <a:avLst/>
          </a:prstGeom>
        </p:spPr>
      </p:pic>
      <p:sp>
        <p:nvSpPr>
          <p:cNvPr id="12" name="Text 7"/>
          <p:cNvSpPr/>
          <p:nvPr/>
        </p:nvSpPr>
        <p:spPr>
          <a:xfrm>
            <a:off x="3967043" y="4411028"/>
            <a:ext cx="174665" cy="453509"/>
          </a:xfrm>
          <a:prstGeom prst="rect">
            <a:avLst/>
          </a:prstGeom>
          <a:noFill/>
          <a:ln/>
        </p:spPr>
        <p:txBody>
          <a:bodyPr wrap="none" lIns="0" tIns="0" rIns="0" bIns="0" rtlCol="0" anchor="t"/>
          <a:lstStyle/>
          <a:p>
            <a:pPr marL="0" indent="0" algn="ctr">
              <a:lnSpc>
                <a:spcPts val="3550"/>
              </a:lnSpc>
              <a:buNone/>
            </a:pPr>
            <a:r>
              <a:rPr lang="en-US" sz="2200" dirty="0">
                <a:solidFill>
                  <a:srgbClr val="49495A"/>
                </a:solidFill>
                <a:latin typeface="Libre Baskerville" pitchFamily="34" charset="0"/>
                <a:ea typeface="Libre Baskerville" pitchFamily="34" charset="-122"/>
                <a:cs typeface="Libre Baskerville" pitchFamily="34" charset="-120"/>
              </a:rPr>
              <a:t>3</a:t>
            </a:r>
            <a:endParaRPr lang="en-US" sz="2200" dirty="0"/>
          </a:p>
        </p:txBody>
      </p:sp>
      <p:sp>
        <p:nvSpPr>
          <p:cNvPr id="13" name="Text 8"/>
          <p:cNvSpPr/>
          <p:nvPr/>
        </p:nvSpPr>
        <p:spPr>
          <a:xfrm>
            <a:off x="6702266" y="4460677"/>
            <a:ext cx="420945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Integration with Smart Cities</a:t>
            </a:r>
            <a:endParaRPr lang="en-US" sz="2200" dirty="0"/>
          </a:p>
        </p:txBody>
      </p:sp>
      <p:sp>
        <p:nvSpPr>
          <p:cNvPr id="14" name="Shape 9"/>
          <p:cNvSpPr/>
          <p:nvPr/>
        </p:nvSpPr>
        <p:spPr>
          <a:xfrm>
            <a:off x="6532126" y="5054918"/>
            <a:ext cx="7247811" cy="15240"/>
          </a:xfrm>
          <a:prstGeom prst="roundRect">
            <a:avLst>
              <a:gd name="adj" fmla="val 223256"/>
            </a:avLst>
          </a:prstGeom>
          <a:solidFill>
            <a:srgbClr val="D0CED9"/>
          </a:solidFill>
          <a:ln/>
        </p:spPr>
      </p:sp>
      <p:pic>
        <p:nvPicPr>
          <p:cNvPr id="15" name="Image 3" descr="preencoded.png"/>
          <p:cNvPicPr>
            <a:picLocks noChangeAspect="1"/>
          </p:cNvPicPr>
          <p:nvPr/>
        </p:nvPicPr>
        <p:blipFill>
          <a:blip r:embed="rId6"/>
          <a:stretch>
            <a:fillRect/>
          </a:stretch>
        </p:blipFill>
        <p:spPr>
          <a:xfrm>
            <a:off x="826294" y="5098494"/>
            <a:ext cx="6456164" cy="807958"/>
          </a:xfrm>
          <a:prstGeom prst="rect">
            <a:avLst/>
          </a:prstGeom>
        </p:spPr>
      </p:pic>
      <p:sp>
        <p:nvSpPr>
          <p:cNvPr id="16" name="Text 10"/>
          <p:cNvSpPr/>
          <p:nvPr/>
        </p:nvSpPr>
        <p:spPr>
          <a:xfrm>
            <a:off x="3971330" y="5275659"/>
            <a:ext cx="165854" cy="453509"/>
          </a:xfrm>
          <a:prstGeom prst="rect">
            <a:avLst/>
          </a:prstGeom>
          <a:noFill/>
          <a:ln/>
        </p:spPr>
        <p:txBody>
          <a:bodyPr wrap="none" lIns="0" tIns="0" rIns="0" bIns="0" rtlCol="0" anchor="t"/>
          <a:lstStyle/>
          <a:p>
            <a:pPr marL="0" indent="0" algn="ctr">
              <a:lnSpc>
                <a:spcPts val="3550"/>
              </a:lnSpc>
              <a:buNone/>
            </a:pPr>
            <a:r>
              <a:rPr lang="en-US" sz="2200" dirty="0">
                <a:solidFill>
                  <a:srgbClr val="49495A"/>
                </a:solidFill>
                <a:latin typeface="Libre Baskerville" pitchFamily="34" charset="0"/>
                <a:ea typeface="Libre Baskerville" pitchFamily="34" charset="-122"/>
                <a:cs typeface="Libre Baskerville" pitchFamily="34" charset="-120"/>
              </a:rPr>
              <a:t>4</a:t>
            </a:r>
            <a:endParaRPr lang="en-US" sz="2200" dirty="0"/>
          </a:p>
        </p:txBody>
      </p:sp>
      <p:sp>
        <p:nvSpPr>
          <p:cNvPr id="17" name="Text 11"/>
          <p:cNvSpPr/>
          <p:nvPr/>
        </p:nvSpPr>
        <p:spPr>
          <a:xfrm>
            <a:off x="7509272" y="5325308"/>
            <a:ext cx="362771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Hybrid Delivery Systems</a:t>
            </a:r>
            <a:endParaRPr lang="en-US" sz="2200" dirty="0"/>
          </a:p>
        </p:txBody>
      </p:sp>
      <p:sp>
        <p:nvSpPr>
          <p:cNvPr id="18" name="Text 12"/>
          <p:cNvSpPr/>
          <p:nvPr/>
        </p:nvSpPr>
        <p:spPr>
          <a:xfrm>
            <a:off x="793790" y="6161603"/>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Further research in AI, advanced sensors, and integration with smart city infrastructure will enable more efficient and resilient drone delivery systems.</a:t>
            </a:r>
            <a:endParaRPr lang="en-US" sz="1750" dirty="0"/>
          </a:p>
        </p:txBody>
      </p:sp>
      <p:sp>
        <p:nvSpPr>
          <p:cNvPr id="19" name="Rectangle 18">
            <a:extLst>
              <a:ext uri="{FF2B5EF4-FFF2-40B4-BE49-F238E27FC236}">
                <a16:creationId xmlns:a16="http://schemas.microsoft.com/office/drawing/2014/main" id="{00EFCF8E-2E08-4CDD-4791-6B277D1E6BEC}"/>
              </a:ext>
            </a:extLst>
          </p:cNvPr>
          <p:cNvSpPr/>
          <p:nvPr/>
        </p:nvSpPr>
        <p:spPr>
          <a:xfrm>
            <a:off x="12790715" y="7587344"/>
            <a:ext cx="1774371" cy="57694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1515" y="680204"/>
            <a:ext cx="7760970" cy="1234916"/>
          </a:xfrm>
          <a:prstGeom prst="rect">
            <a:avLst/>
          </a:prstGeom>
          <a:noFill/>
          <a:ln/>
        </p:spPr>
        <p:txBody>
          <a:bodyPr wrap="square" lIns="0" tIns="0" rIns="0" bIns="0" rtlCol="0" anchor="t"/>
          <a:lstStyle/>
          <a:p>
            <a:pPr marL="0" indent="0">
              <a:lnSpc>
                <a:spcPts val="4850"/>
              </a:lnSpc>
              <a:buNone/>
            </a:pPr>
            <a:r>
              <a:rPr lang="en-US" sz="3850" dirty="0">
                <a:solidFill>
                  <a:srgbClr val="403CCF"/>
                </a:solidFill>
                <a:latin typeface="Libre Baskerville" pitchFamily="34" charset="0"/>
                <a:ea typeface="Libre Baskerville" pitchFamily="34" charset="-122"/>
                <a:cs typeface="Libre Baskerville" pitchFamily="34" charset="-120"/>
              </a:rPr>
              <a:t>The societal impact of autonomous drone delivery</a:t>
            </a:r>
            <a:endParaRPr lang="en-US" sz="3850" dirty="0"/>
          </a:p>
        </p:txBody>
      </p:sp>
      <p:sp>
        <p:nvSpPr>
          <p:cNvPr id="4" name="Text 1"/>
          <p:cNvSpPr/>
          <p:nvPr/>
        </p:nvSpPr>
        <p:spPr>
          <a:xfrm>
            <a:off x="691515" y="2310170"/>
            <a:ext cx="3732252" cy="651986"/>
          </a:xfrm>
          <a:prstGeom prst="rect">
            <a:avLst/>
          </a:prstGeom>
          <a:noFill/>
          <a:ln/>
        </p:spPr>
        <p:txBody>
          <a:bodyPr wrap="none" lIns="0" tIns="0" rIns="0" bIns="0" rtlCol="0" anchor="t"/>
          <a:lstStyle/>
          <a:p>
            <a:pPr marL="0" indent="0" algn="ctr">
              <a:lnSpc>
                <a:spcPts val="5100"/>
              </a:lnSpc>
              <a:buNone/>
            </a:pPr>
            <a:r>
              <a:rPr lang="en-US" sz="5100" dirty="0">
                <a:solidFill>
                  <a:srgbClr val="49495A"/>
                </a:solidFill>
                <a:latin typeface="Libre Baskerville" pitchFamily="34" charset="0"/>
                <a:ea typeface="Libre Baskerville" pitchFamily="34" charset="-122"/>
                <a:cs typeface="Libre Baskerville" pitchFamily="34" charset="-120"/>
              </a:rPr>
              <a:t>100M+</a:t>
            </a:r>
            <a:endParaRPr lang="en-US" sz="5100" dirty="0"/>
          </a:p>
        </p:txBody>
      </p:sp>
      <p:sp>
        <p:nvSpPr>
          <p:cNvPr id="5" name="Text 2"/>
          <p:cNvSpPr/>
          <p:nvPr/>
        </p:nvSpPr>
        <p:spPr>
          <a:xfrm>
            <a:off x="1322784" y="3208973"/>
            <a:ext cx="2469713" cy="308610"/>
          </a:xfrm>
          <a:prstGeom prst="rect">
            <a:avLst/>
          </a:prstGeom>
          <a:noFill/>
          <a:ln/>
        </p:spPr>
        <p:txBody>
          <a:bodyPr wrap="none" lIns="0" tIns="0" rIns="0" bIns="0" rtlCol="0" anchor="t"/>
          <a:lstStyle/>
          <a:p>
            <a:pPr marL="0" indent="0" algn="ctr">
              <a:lnSpc>
                <a:spcPts val="2400"/>
              </a:lnSpc>
              <a:buNone/>
            </a:pPr>
            <a:r>
              <a:rPr lang="en-US" sz="1900" dirty="0">
                <a:solidFill>
                  <a:srgbClr val="49495A"/>
                </a:solidFill>
                <a:latin typeface="Libre Baskerville" pitchFamily="34" charset="0"/>
                <a:ea typeface="Libre Baskerville" pitchFamily="34" charset="-122"/>
                <a:cs typeface="Libre Baskerville" pitchFamily="34" charset="-120"/>
              </a:rPr>
              <a:t>Jobs</a:t>
            </a:r>
            <a:endParaRPr lang="en-US" sz="1900" dirty="0"/>
          </a:p>
        </p:txBody>
      </p:sp>
      <p:sp>
        <p:nvSpPr>
          <p:cNvPr id="6" name="Text 3"/>
          <p:cNvSpPr/>
          <p:nvPr/>
        </p:nvSpPr>
        <p:spPr>
          <a:xfrm>
            <a:off x="691515" y="3636050"/>
            <a:ext cx="3732252" cy="947976"/>
          </a:xfrm>
          <a:prstGeom prst="rect">
            <a:avLst/>
          </a:prstGeom>
          <a:noFill/>
          <a:ln/>
        </p:spPr>
        <p:txBody>
          <a:bodyPr wrap="square" lIns="0" tIns="0" rIns="0" bIns="0" rtlCol="0" anchor="t"/>
          <a:lstStyle/>
          <a:p>
            <a:pPr marL="0" indent="0" algn="ctr">
              <a:lnSpc>
                <a:spcPts val="2450"/>
              </a:lnSpc>
              <a:buNone/>
            </a:pPr>
            <a:r>
              <a:rPr lang="en-US" sz="1550" dirty="0">
                <a:solidFill>
                  <a:srgbClr val="49495A"/>
                </a:solidFill>
                <a:latin typeface="Open Sans" pitchFamily="34" charset="0"/>
                <a:ea typeface="Open Sans" pitchFamily="34" charset="-122"/>
                <a:cs typeface="Open Sans" pitchFamily="34" charset="-120"/>
              </a:rPr>
              <a:t>Potentially creating millions of new jobs in drone maintenance, logistics, and related fields.</a:t>
            </a:r>
            <a:endParaRPr lang="en-US" sz="1550" dirty="0"/>
          </a:p>
        </p:txBody>
      </p:sp>
      <p:sp>
        <p:nvSpPr>
          <p:cNvPr id="7" name="Text 4"/>
          <p:cNvSpPr/>
          <p:nvPr/>
        </p:nvSpPr>
        <p:spPr>
          <a:xfrm>
            <a:off x="4720114" y="2310170"/>
            <a:ext cx="3732371" cy="651986"/>
          </a:xfrm>
          <a:prstGeom prst="rect">
            <a:avLst/>
          </a:prstGeom>
          <a:noFill/>
          <a:ln/>
        </p:spPr>
        <p:txBody>
          <a:bodyPr wrap="none" lIns="0" tIns="0" rIns="0" bIns="0" rtlCol="0" anchor="t"/>
          <a:lstStyle/>
          <a:p>
            <a:pPr marL="0" indent="0" algn="ctr">
              <a:lnSpc>
                <a:spcPts val="5100"/>
              </a:lnSpc>
              <a:buNone/>
            </a:pPr>
            <a:r>
              <a:rPr lang="en-US" sz="5100" dirty="0">
                <a:solidFill>
                  <a:srgbClr val="49495A"/>
                </a:solidFill>
                <a:latin typeface="Libre Baskerville" pitchFamily="34" charset="0"/>
                <a:ea typeface="Libre Baskerville" pitchFamily="34" charset="-122"/>
                <a:cs typeface="Libre Baskerville" pitchFamily="34" charset="-120"/>
              </a:rPr>
              <a:t>20%</a:t>
            </a:r>
            <a:endParaRPr lang="en-US" sz="5100" dirty="0"/>
          </a:p>
        </p:txBody>
      </p:sp>
      <p:sp>
        <p:nvSpPr>
          <p:cNvPr id="8" name="Text 5"/>
          <p:cNvSpPr/>
          <p:nvPr/>
        </p:nvSpPr>
        <p:spPr>
          <a:xfrm>
            <a:off x="5351383" y="3208973"/>
            <a:ext cx="2469713" cy="308610"/>
          </a:xfrm>
          <a:prstGeom prst="rect">
            <a:avLst/>
          </a:prstGeom>
          <a:noFill/>
          <a:ln/>
        </p:spPr>
        <p:txBody>
          <a:bodyPr wrap="none" lIns="0" tIns="0" rIns="0" bIns="0" rtlCol="0" anchor="t"/>
          <a:lstStyle/>
          <a:p>
            <a:pPr marL="0" indent="0" algn="ctr">
              <a:lnSpc>
                <a:spcPts val="2400"/>
              </a:lnSpc>
              <a:buNone/>
            </a:pPr>
            <a:r>
              <a:rPr lang="en-US" sz="1900" dirty="0">
                <a:solidFill>
                  <a:srgbClr val="49495A"/>
                </a:solidFill>
                <a:latin typeface="Libre Baskerville" pitchFamily="34" charset="0"/>
                <a:ea typeface="Libre Baskerville" pitchFamily="34" charset="-122"/>
                <a:cs typeface="Libre Baskerville" pitchFamily="34" charset="-120"/>
              </a:rPr>
              <a:t>Emissions</a:t>
            </a:r>
            <a:endParaRPr lang="en-US" sz="1900" dirty="0"/>
          </a:p>
        </p:txBody>
      </p:sp>
      <p:sp>
        <p:nvSpPr>
          <p:cNvPr id="9" name="Text 6"/>
          <p:cNvSpPr/>
          <p:nvPr/>
        </p:nvSpPr>
        <p:spPr>
          <a:xfrm>
            <a:off x="4720114" y="3636050"/>
            <a:ext cx="3732371" cy="947976"/>
          </a:xfrm>
          <a:prstGeom prst="rect">
            <a:avLst/>
          </a:prstGeom>
          <a:noFill/>
          <a:ln/>
        </p:spPr>
        <p:txBody>
          <a:bodyPr wrap="square" lIns="0" tIns="0" rIns="0" bIns="0" rtlCol="0" anchor="t"/>
          <a:lstStyle/>
          <a:p>
            <a:pPr marL="0" indent="0" algn="ctr">
              <a:lnSpc>
                <a:spcPts val="2450"/>
              </a:lnSpc>
              <a:buNone/>
            </a:pPr>
            <a:r>
              <a:rPr lang="en-US" sz="1550" dirty="0">
                <a:solidFill>
                  <a:srgbClr val="49495A"/>
                </a:solidFill>
                <a:latin typeface="Open Sans" pitchFamily="34" charset="0"/>
                <a:ea typeface="Open Sans" pitchFamily="34" charset="-122"/>
                <a:cs typeface="Open Sans" pitchFamily="34" charset="-120"/>
              </a:rPr>
              <a:t>Reducing carbon emissions by replacing traditional delivery vehicles with electric drones.</a:t>
            </a:r>
            <a:endParaRPr lang="en-US" sz="1550" dirty="0"/>
          </a:p>
        </p:txBody>
      </p:sp>
      <p:sp>
        <p:nvSpPr>
          <p:cNvPr id="10" name="Text 7"/>
          <p:cNvSpPr/>
          <p:nvPr/>
        </p:nvSpPr>
        <p:spPr>
          <a:xfrm>
            <a:off x="2705814" y="5275421"/>
            <a:ext cx="3732252" cy="651986"/>
          </a:xfrm>
          <a:prstGeom prst="rect">
            <a:avLst/>
          </a:prstGeom>
          <a:noFill/>
          <a:ln/>
        </p:spPr>
        <p:txBody>
          <a:bodyPr wrap="none" lIns="0" tIns="0" rIns="0" bIns="0" rtlCol="0" anchor="t"/>
          <a:lstStyle/>
          <a:p>
            <a:pPr marL="0" indent="0" algn="ctr">
              <a:lnSpc>
                <a:spcPts val="5100"/>
              </a:lnSpc>
              <a:buNone/>
            </a:pPr>
            <a:r>
              <a:rPr lang="en-US" sz="5100" dirty="0">
                <a:solidFill>
                  <a:srgbClr val="49495A"/>
                </a:solidFill>
                <a:latin typeface="Libre Baskerville" pitchFamily="34" charset="0"/>
                <a:ea typeface="Libre Baskerville" pitchFamily="34" charset="-122"/>
                <a:cs typeface="Libre Baskerville" pitchFamily="34" charset="-120"/>
              </a:rPr>
              <a:t>$100B</a:t>
            </a:r>
            <a:endParaRPr lang="en-US" sz="5100" dirty="0"/>
          </a:p>
        </p:txBody>
      </p:sp>
      <p:sp>
        <p:nvSpPr>
          <p:cNvPr id="11" name="Text 8"/>
          <p:cNvSpPr/>
          <p:nvPr/>
        </p:nvSpPr>
        <p:spPr>
          <a:xfrm>
            <a:off x="3337084" y="6174224"/>
            <a:ext cx="2469713" cy="308610"/>
          </a:xfrm>
          <a:prstGeom prst="rect">
            <a:avLst/>
          </a:prstGeom>
          <a:noFill/>
          <a:ln/>
        </p:spPr>
        <p:txBody>
          <a:bodyPr wrap="none" lIns="0" tIns="0" rIns="0" bIns="0" rtlCol="0" anchor="t"/>
          <a:lstStyle/>
          <a:p>
            <a:pPr marL="0" indent="0" algn="ctr">
              <a:lnSpc>
                <a:spcPts val="2400"/>
              </a:lnSpc>
              <a:buNone/>
            </a:pPr>
            <a:r>
              <a:rPr lang="en-US" sz="1900" dirty="0">
                <a:solidFill>
                  <a:srgbClr val="49495A"/>
                </a:solidFill>
                <a:latin typeface="Libre Baskerville" pitchFamily="34" charset="0"/>
                <a:ea typeface="Libre Baskerville" pitchFamily="34" charset="-122"/>
                <a:cs typeface="Libre Baskerville" pitchFamily="34" charset="-120"/>
              </a:rPr>
              <a:t>Market</a:t>
            </a:r>
            <a:endParaRPr lang="en-US" sz="1900" dirty="0"/>
          </a:p>
        </p:txBody>
      </p:sp>
      <p:sp>
        <p:nvSpPr>
          <p:cNvPr id="12" name="Text 9"/>
          <p:cNvSpPr/>
          <p:nvPr/>
        </p:nvSpPr>
        <p:spPr>
          <a:xfrm>
            <a:off x="2705814" y="6601301"/>
            <a:ext cx="3732252" cy="947976"/>
          </a:xfrm>
          <a:prstGeom prst="rect">
            <a:avLst/>
          </a:prstGeom>
          <a:noFill/>
          <a:ln/>
        </p:spPr>
        <p:txBody>
          <a:bodyPr wrap="square" lIns="0" tIns="0" rIns="0" bIns="0" rtlCol="0" anchor="t"/>
          <a:lstStyle/>
          <a:p>
            <a:pPr marL="0" indent="0" algn="ctr">
              <a:lnSpc>
                <a:spcPts val="2450"/>
              </a:lnSpc>
              <a:buNone/>
            </a:pPr>
            <a:r>
              <a:rPr lang="en-US" sz="1550" dirty="0">
                <a:solidFill>
                  <a:srgbClr val="49495A"/>
                </a:solidFill>
                <a:latin typeface="Open Sans" pitchFamily="34" charset="0"/>
                <a:ea typeface="Open Sans" pitchFamily="34" charset="-122"/>
                <a:cs typeface="Open Sans" pitchFamily="34" charset="-120"/>
              </a:rPr>
              <a:t>Expected to generate a massive economic impact through new business opportunities and increased efficiency.</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649</Words>
  <Application>Microsoft Office PowerPoint</Application>
  <PresentationFormat>Custom</PresentationFormat>
  <Paragraphs>90</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Open Sans</vt:lpstr>
      <vt:lpstr>Libre Baskerville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SAI KRANTHI KUMAR POTHARAJU</cp:lastModifiedBy>
  <cp:revision>2</cp:revision>
  <dcterms:created xsi:type="dcterms:W3CDTF">2025-01-26T14:40:08Z</dcterms:created>
  <dcterms:modified xsi:type="dcterms:W3CDTF">2025-01-26T15:00:17Z</dcterms:modified>
</cp:coreProperties>
</file>